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Override2.xml" ContentType="application/vnd.openxmlformats-officedocument.themeOverrid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94" r:id="rId2"/>
    <p:sldMasterId id="2147483696" r:id="rId3"/>
    <p:sldMasterId id="2147483697" r:id="rId4"/>
    <p:sldMasterId id="2147483698" r:id="rId5"/>
    <p:sldMasterId id="2147483768" r:id="rId6"/>
    <p:sldMasterId id="2147483792" r:id="rId7"/>
    <p:sldMasterId id="2147483804" r:id="rId8"/>
    <p:sldMasterId id="2147483816" r:id="rId9"/>
  </p:sldMasterIdLst>
  <p:notesMasterIdLst>
    <p:notesMasterId r:id="rId61"/>
  </p:notesMasterIdLst>
  <p:handoutMasterIdLst>
    <p:handoutMasterId r:id="rId62"/>
  </p:handoutMasterIdLst>
  <p:sldIdLst>
    <p:sldId id="539" r:id="rId10"/>
    <p:sldId id="944" r:id="rId11"/>
    <p:sldId id="942" r:id="rId12"/>
    <p:sldId id="943" r:id="rId13"/>
    <p:sldId id="1104" r:id="rId14"/>
    <p:sldId id="1103" r:id="rId15"/>
    <p:sldId id="947" r:id="rId16"/>
    <p:sldId id="948" r:id="rId17"/>
    <p:sldId id="945" r:id="rId18"/>
    <p:sldId id="1102" r:id="rId19"/>
    <p:sldId id="1101" r:id="rId20"/>
    <p:sldId id="1097" r:id="rId21"/>
    <p:sldId id="949" r:id="rId22"/>
    <p:sldId id="950" r:id="rId23"/>
    <p:sldId id="952" r:id="rId24"/>
    <p:sldId id="954" r:id="rId25"/>
    <p:sldId id="946" r:id="rId26"/>
    <p:sldId id="1098" r:id="rId27"/>
    <p:sldId id="983" r:id="rId28"/>
    <p:sldId id="986" r:id="rId29"/>
    <p:sldId id="993" r:id="rId30"/>
    <p:sldId id="994" r:id="rId31"/>
    <p:sldId id="1096" r:id="rId32"/>
    <p:sldId id="955" r:id="rId33"/>
    <p:sldId id="958" r:id="rId34"/>
    <p:sldId id="963" r:id="rId35"/>
    <p:sldId id="1099" r:id="rId36"/>
    <p:sldId id="964" r:id="rId37"/>
    <p:sldId id="971" r:id="rId38"/>
    <p:sldId id="978" r:id="rId39"/>
    <p:sldId id="1015" r:id="rId40"/>
    <p:sldId id="1009" r:id="rId41"/>
    <p:sldId id="997" r:id="rId42"/>
    <p:sldId id="1017" r:id="rId43"/>
    <p:sldId id="1018" r:id="rId44"/>
    <p:sldId id="1024" r:id="rId45"/>
    <p:sldId id="1042" r:id="rId46"/>
    <p:sldId id="1028" r:id="rId47"/>
    <p:sldId id="1030" r:id="rId48"/>
    <p:sldId id="1033" r:id="rId49"/>
    <p:sldId id="1040" r:id="rId50"/>
    <p:sldId id="1041" r:id="rId51"/>
    <p:sldId id="1044" r:id="rId52"/>
    <p:sldId id="1057" r:id="rId53"/>
    <p:sldId id="1061" r:id="rId54"/>
    <p:sldId id="1062" r:id="rId55"/>
    <p:sldId id="1063" r:id="rId56"/>
    <p:sldId id="1064" r:id="rId57"/>
    <p:sldId id="1046" r:id="rId58"/>
    <p:sldId id="1012" r:id="rId59"/>
    <p:sldId id="437" r:id="rId60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  <a:srgbClr val="00CCFF"/>
    <a:srgbClr val="CCCCFF"/>
    <a:srgbClr val="FF3300"/>
    <a:srgbClr val="FF9900"/>
    <a:srgbClr val="33CC33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 autoAdjust="0"/>
    <p:restoredTop sz="87113" autoAdjust="0"/>
  </p:normalViewPr>
  <p:slideViewPr>
    <p:cSldViewPr>
      <p:cViewPr varScale="1">
        <p:scale>
          <a:sx n="62" d="100"/>
          <a:sy n="62" d="100"/>
        </p:scale>
        <p:origin x="14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63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66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slide" Target="slides/slide47.xml"/><Relationship Id="rId64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55675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55675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134FB756-2AF7-47DC-976D-9EB964D78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734175" y="8894763"/>
            <a:ext cx="223838" cy="306387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algn="ctr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x-none" altLang="x-non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55675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55675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55675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682CFBA-A17D-488A-A27A-4ECBF1376F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38737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0" tIns="49213" rIns="95250" bIns="49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3263"/>
            <a:ext cx="463550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6537325" y="8891588"/>
            <a:ext cx="407988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250" tIns="49213" rIns="95250" bIns="49213" anchor="ctr">
            <a:spAutoFit/>
          </a:bodyPr>
          <a:lstStyle>
            <a:lvl1pPr defTabSz="99853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853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853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853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8538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853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defRPr/>
            </a:pPr>
            <a:fld id="{E092CEA7-0318-4032-9F1A-921440CE9E41}" type="slidenum">
              <a:rPr lang="en-US" altLang="en-US" sz="1400" smtClean="0"/>
              <a:pPr algn="r">
                <a:defRPr/>
              </a:pPr>
              <a:t>‹#›</a:t>
            </a:fld>
            <a:endParaRPr lang="en-US" alt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7838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55675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33513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11350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7422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17423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6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403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403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13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608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608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29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35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4286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54287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632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563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24" tIns="48530" rIns="93824" bIns="48530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583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583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24" tIns="48530" rIns="93824" bIns="48530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24" tIns="48530" rIns="93824" bIns="48530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9470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r>
              <a:rPr lang="en-US" altLang="en-US">
                <a:latin typeface="Arial" panose="020B0604020202020204" pitchFamily="34" charset="0"/>
              </a:rPr>
              <a:t>routine decisions are not strategic</a:t>
            </a:r>
          </a:p>
          <a:p>
            <a:r>
              <a:rPr lang="en-US" altLang="en-US">
                <a:latin typeface="Arial" panose="020B0604020202020204" pitchFamily="34" charset="0"/>
              </a:rPr>
              <a:t>	can be replaced by policy or delegated</a:t>
            </a:r>
          </a:p>
          <a:p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Importance of making a decision</a:t>
            </a:r>
          </a:p>
          <a:p>
            <a:r>
              <a:rPr lang="en-US" altLang="en-US">
                <a:latin typeface="Arial" panose="020B0604020202020204" pitchFamily="34" charset="0"/>
              </a:rPr>
              <a:t>	Soccer analogy</a:t>
            </a:r>
          </a:p>
          <a:p>
            <a:r>
              <a:rPr lang="en-US" altLang="en-US">
                <a:latin typeface="Arial" panose="020B0604020202020204" pitchFamily="34" charset="0"/>
              </a:rPr>
              <a:t>	Road analogy</a:t>
            </a:r>
          </a:p>
          <a:p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Macro environment</a:t>
            </a:r>
          </a:p>
          <a:p>
            <a:r>
              <a:rPr lang="en-US" altLang="en-US">
                <a:latin typeface="Arial" panose="020B0604020202020204" pitchFamily="34" charset="0"/>
              </a:rPr>
              <a:t>	Stakeholders</a:t>
            </a:r>
          </a:p>
          <a:p>
            <a:r>
              <a:rPr lang="en-US" altLang="en-US">
                <a:latin typeface="Arial" panose="020B0604020202020204" pitchFamily="34" charset="0"/>
              </a:rPr>
              <a:t>	suppliers</a:t>
            </a:r>
          </a:p>
          <a:p>
            <a:r>
              <a:rPr lang="en-US" altLang="en-US">
                <a:latin typeface="Arial" panose="020B0604020202020204" pitchFamily="34" charset="0"/>
              </a:rPr>
              <a:t>	customers</a:t>
            </a:r>
          </a:p>
          <a:p>
            <a:r>
              <a:rPr lang="en-US" altLang="en-US">
                <a:latin typeface="Arial" panose="020B0604020202020204" pitchFamily="34" charset="0"/>
              </a:rPr>
              <a:t>	competitors</a:t>
            </a:r>
          </a:p>
          <a:p>
            <a:r>
              <a:rPr lang="en-US" altLang="en-US">
                <a:latin typeface="Arial" panose="020B0604020202020204" pitchFamily="34" charset="0"/>
              </a:rPr>
              <a:t>	Government</a:t>
            </a:r>
          </a:p>
          <a:p>
            <a:r>
              <a:rPr lang="en-US" altLang="en-US">
                <a:latin typeface="Arial" panose="020B0604020202020204" pitchFamily="34" charset="0"/>
              </a:rPr>
              <a:t>	Owners</a:t>
            </a:r>
          </a:p>
          <a:p>
            <a:r>
              <a:rPr lang="en-US" altLang="en-US">
                <a:latin typeface="Arial" panose="020B0604020202020204" pitchFamily="34" charset="0"/>
              </a:rPr>
              <a:t>	Employees</a:t>
            </a:r>
          </a:p>
        </p:txBody>
      </p:sp>
      <p:sp>
        <p:nvSpPr>
          <p:cNvPr id="19471" name="Rectangle 1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24" tIns="48530" rIns="93824" bIns="48530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44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665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0670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70671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5</a:t>
            </a: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42" tIns="48530" rIns="95442" bIns="48530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2711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5D36B2-F7DD-4337-9C95-268270700BE1}" type="slidenum">
              <a:rPr lang="en-US" altLang="en-US" sz="10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 sz="1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43" tIns="0" rIns="19443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16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43" tIns="0" rIns="19443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16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43" tIns="0" rIns="19443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15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78862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78863" name="Rectangle 15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3971925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3971925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2954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82955" name="Rectangle 1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898525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9</a:t>
            </a: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1518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21519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3971925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3971925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500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8500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pPr defTabSz="898525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75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88076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88078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88079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34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01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901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5025" cy="3484562"/>
          </a:xfrm>
          <a:ln cap="flat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886" tIns="47739" rIns="93886" bIns="47739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4211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31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421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942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6259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32</a:t>
            </a: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6261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62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9626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35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993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9933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01379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US" altLang="en-US" sz="1000" i="1"/>
              <a:t>36</a:t>
            </a: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01381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177" tIns="46589" rIns="93177" bIns="46589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1013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 cap="flat"/>
        </p:spPr>
      </p:sp>
      <p:sp>
        <p:nvSpPr>
          <p:cNvPr id="10138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20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458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87" name="Rectangle 1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14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6638" name="Rectangle 1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971925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286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cap="flat"/>
        </p:spPr>
      </p:sp>
      <p:sp>
        <p:nvSpPr>
          <p:cNvPr id="28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70338" y="0"/>
            <a:ext cx="30400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970338" y="8829675"/>
            <a:ext cx="3040062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412" tIns="0" rIns="19412" bIns="0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000" i="1"/>
              <a:t>13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endParaRPr lang="en-US" altLang="en-US" sz="2000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35038" y="4414838"/>
            <a:ext cx="5138737" cy="41830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442" tIns="48530" rIns="95442" bIns="48530"/>
          <a:lstStyle/>
          <a:p>
            <a:pPr defTabSz="790575"/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207" tIns="45295" rIns="92207" bIns="45295"/>
          <a:lstStyle/>
          <a:p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hemeOverride" Target="../theme/themeOverride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320800" y="1403350"/>
            <a:ext cx="6403975" cy="2333625"/>
          </a:xfrm>
        </p:spPr>
        <p:txBody>
          <a:bodyPr anchor="ctr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23975" y="4144963"/>
            <a:ext cx="6400800" cy="1754187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152400" y="6400800"/>
            <a:ext cx="2895600" cy="4572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97725" y="6319838"/>
            <a:ext cx="1905000" cy="4572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AC5B6F6-4F76-401C-B5C5-F38EBFAA9E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666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D45AE-E1EB-4984-9F7E-EB4F42A8DD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72969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409837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888567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922985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08821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365551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23935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2738" y="533400"/>
            <a:ext cx="1990725" cy="5934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824538" cy="5934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3E8B6-411B-474B-BD7A-9A9EFB0A1B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13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967663" cy="774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924800" cy="47148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5EF35-A316-41BA-B2CD-E1F44C3DEF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50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967663" cy="774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752600"/>
            <a:ext cx="3886200" cy="471487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4400" y="1752600"/>
            <a:ext cx="3886200" cy="4714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A22D6-577E-4BBE-9299-3C6043889A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080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6775"/>
            <a:ext cx="7772400" cy="1441450"/>
          </a:xfrm>
          <a:solidFill>
            <a:srgbClr val="6195FD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64292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5592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45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8762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70624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96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4ED0D-A459-4D64-AF6B-8F0995D58F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94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8887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3837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366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5680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74675"/>
            <a:ext cx="1943100" cy="5749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74675"/>
            <a:ext cx="5676900" cy="5749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753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788371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20113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96670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53057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350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B609D-F7BC-4DD9-A594-DB4CCB1F3B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59542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635274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8737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51183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7761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07081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161331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23439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234192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46223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272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862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752600"/>
            <a:ext cx="38862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BE8F8-BE42-41A1-9C0D-39072A4E0A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2931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93526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1164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2952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00873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15836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740073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87061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2947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6775"/>
            <a:ext cx="7772400" cy="1441450"/>
          </a:xfrm>
          <a:solidFill>
            <a:srgbClr val="6195FD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693675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BAE31-D1D8-4452-84C5-3D462EEE15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6680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172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6394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679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495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84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276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7426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01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74675"/>
            <a:ext cx="1943100" cy="57499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74675"/>
            <a:ext cx="5676900" cy="5749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0507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1569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B5CFC-C43C-4693-B91B-FBEED27E7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87275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410392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79445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68879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42219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614699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917834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83463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927640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5350202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066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26CC6-A2B7-4F9F-B69D-31F8CC6405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33628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715883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48729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231181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874958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57759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1204433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347154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27776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42772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2677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F102-AF60-46F5-AD53-2A894CBA7C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4643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426886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3763600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69080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904840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744826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723782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495334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671211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60968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238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2515D-A23D-4A43-8A92-BBE4D5AC43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179802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242887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592247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9933542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645334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087489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26605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554524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3543177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561142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98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1F"/>
            </a:gs>
            <a:gs pos="50000">
              <a:srgbClr val="000066"/>
            </a:gs>
            <a:gs pos="100000">
              <a:srgbClr val="00001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96766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92480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83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1138" y="6640513"/>
            <a:ext cx="146367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66" tIns="46033" rIns="92066" bIns="46033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6775" y="6297613"/>
            <a:ext cx="20193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66" tIns="46033" rIns="92066" bIns="46033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88200" y="6288088"/>
            <a:ext cx="107632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66" tIns="46033" rIns="92066" bIns="46033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D802F02-26FA-4FA8-B1EC-FCB4EBBAAD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75" r:id="rId1"/>
    <p:sldLayoutId id="2147485773" r:id="rId2"/>
    <p:sldLayoutId id="2147485774" r:id="rId3"/>
    <p:sldLayoutId id="2147485775" r:id="rId4"/>
    <p:sldLayoutId id="2147485776" r:id="rId5"/>
    <p:sldLayoutId id="2147485777" r:id="rId6"/>
    <p:sldLayoutId id="2147485778" r:id="rId7"/>
    <p:sldLayoutId id="2147485779" r:id="rId8"/>
    <p:sldLayoutId id="2147485780" r:id="rId9"/>
    <p:sldLayoutId id="2147485781" r:id="rId10"/>
    <p:sldLayoutId id="2147485782" r:id="rId11"/>
    <p:sldLayoutId id="2147485783" r:id="rId12"/>
    <p:sldLayoutId id="2147485784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6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6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6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6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6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defTabSz="912813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1313" indent="-341313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80000"/>
        <a:buFont typeface="Wingdings" panose="05000000000000000000" pitchFamily="2" charset="2"/>
        <a:buChar char="l"/>
        <a:defRPr kumimoji="1" sz="2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4538" indent="-287338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–"/>
        <a:defRPr kumimoji="1" sz="2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30188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–"/>
        <a:defRPr kumimoji="1" sz="2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5813" indent="-225425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 sz="2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3013" indent="-225425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0213" indent="-225425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7413" indent="-225425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4613" indent="-225425" algn="l" defTabSz="912813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kumimoj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4675"/>
            <a:ext cx="7696200" cy="14414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76" r:id="rId1"/>
    <p:sldLayoutId id="2147485785" r:id="rId2"/>
    <p:sldLayoutId id="2147485786" r:id="rId3"/>
    <p:sldLayoutId id="2147485787" r:id="rId4"/>
    <p:sldLayoutId id="2147485788" r:id="rId5"/>
    <p:sldLayoutId id="2147485789" r:id="rId6"/>
    <p:sldLayoutId id="2147485790" r:id="rId7"/>
    <p:sldLayoutId id="2147485791" r:id="rId8"/>
    <p:sldLayoutId id="2147485792" r:id="rId9"/>
    <p:sldLayoutId id="2147485793" r:id="rId10"/>
    <p:sldLayoutId id="21474857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261"/>
            </a:gs>
            <a:gs pos="100000">
              <a:srgbClr val="00CC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5" r:id="rId1"/>
    <p:sldLayoutId id="2147485796" r:id="rId2"/>
    <p:sldLayoutId id="2147485797" r:id="rId3"/>
    <p:sldLayoutId id="2147485798" r:id="rId4"/>
    <p:sldLayoutId id="2147485799" r:id="rId5"/>
    <p:sldLayoutId id="2147485800" r:id="rId6"/>
    <p:sldLayoutId id="2147485801" r:id="rId7"/>
    <p:sldLayoutId id="2147485802" r:id="rId8"/>
    <p:sldLayoutId id="2147485803" r:id="rId9"/>
    <p:sldLayoutId id="2147485804" r:id="rId10"/>
    <p:sldLayoutId id="21474858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F5E76"/>
            </a:gs>
            <a:gs pos="100000">
              <a:srgbClr val="66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06" r:id="rId1"/>
    <p:sldLayoutId id="2147485807" r:id="rId2"/>
    <p:sldLayoutId id="2147485808" r:id="rId3"/>
    <p:sldLayoutId id="2147485809" r:id="rId4"/>
    <p:sldLayoutId id="2147485810" r:id="rId5"/>
    <p:sldLayoutId id="2147485811" r:id="rId6"/>
    <p:sldLayoutId id="2147485812" r:id="rId7"/>
    <p:sldLayoutId id="2147485813" r:id="rId8"/>
    <p:sldLayoutId id="2147485814" r:id="rId9"/>
    <p:sldLayoutId id="2147485815" r:id="rId10"/>
    <p:sldLayoutId id="2147485816" r:id="rId11"/>
    <p:sldLayoutId id="214748581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4675"/>
            <a:ext cx="7696200" cy="1441450"/>
          </a:xfrm>
          <a:prstGeom prst="rect">
            <a:avLst/>
          </a:prstGeom>
          <a:solidFill>
            <a:srgbClr val="00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101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77" r:id="rId1"/>
    <p:sldLayoutId id="2147485818" r:id="rId2"/>
    <p:sldLayoutId id="2147485819" r:id="rId3"/>
    <p:sldLayoutId id="2147485820" r:id="rId4"/>
    <p:sldLayoutId id="2147485821" r:id="rId5"/>
    <p:sldLayoutId id="2147485822" r:id="rId6"/>
    <p:sldLayoutId id="2147485823" r:id="rId7"/>
    <p:sldLayoutId id="2147485824" r:id="rId8"/>
    <p:sldLayoutId id="2147485825" r:id="rId9"/>
    <p:sldLayoutId id="2147485826" r:id="rId10"/>
    <p:sldLayoutId id="2147485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5E47"/>
            </a:gs>
            <a:gs pos="100000">
              <a:srgbClr val="00CC9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8" r:id="rId1"/>
    <p:sldLayoutId id="2147485829" r:id="rId2"/>
    <p:sldLayoutId id="2147485830" r:id="rId3"/>
    <p:sldLayoutId id="2147485831" r:id="rId4"/>
    <p:sldLayoutId id="2147485832" r:id="rId5"/>
    <p:sldLayoutId id="2147485833" r:id="rId6"/>
    <p:sldLayoutId id="2147485834" r:id="rId7"/>
    <p:sldLayoutId id="2147485835" r:id="rId8"/>
    <p:sldLayoutId id="2147485836" r:id="rId9"/>
    <p:sldLayoutId id="2147485837" r:id="rId10"/>
    <p:sldLayoutId id="21474858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B6F"/>
            </a:gs>
            <a:gs pos="100000">
              <a:srgbClr val="00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39" r:id="rId1"/>
    <p:sldLayoutId id="2147485840" r:id="rId2"/>
    <p:sldLayoutId id="2147485841" r:id="rId3"/>
    <p:sldLayoutId id="2147485842" r:id="rId4"/>
    <p:sldLayoutId id="2147485843" r:id="rId5"/>
    <p:sldLayoutId id="2147485844" r:id="rId6"/>
    <p:sldLayoutId id="2147485845" r:id="rId7"/>
    <p:sldLayoutId id="2147485846" r:id="rId8"/>
    <p:sldLayoutId id="2147485847" r:id="rId9"/>
    <p:sldLayoutId id="2147485848" r:id="rId10"/>
    <p:sldLayoutId id="21474858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D1D"/>
            </a:gs>
            <a:gs pos="100000">
              <a:srgbClr val="006666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50" r:id="rId1"/>
    <p:sldLayoutId id="2147485851" r:id="rId2"/>
    <p:sldLayoutId id="2147485852" r:id="rId3"/>
    <p:sldLayoutId id="2147485853" r:id="rId4"/>
    <p:sldLayoutId id="2147485854" r:id="rId5"/>
    <p:sldLayoutId id="2147485855" r:id="rId6"/>
    <p:sldLayoutId id="2147485856" r:id="rId7"/>
    <p:sldLayoutId id="2147485857" r:id="rId8"/>
    <p:sldLayoutId id="2147485858" r:id="rId9"/>
    <p:sldLayoutId id="2147485859" r:id="rId10"/>
    <p:sldLayoutId id="21474858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765E"/>
            </a:gs>
            <a:gs pos="100000">
              <a:srgbClr val="00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61" r:id="rId1"/>
    <p:sldLayoutId id="2147485862" r:id="rId2"/>
    <p:sldLayoutId id="2147485863" r:id="rId3"/>
    <p:sldLayoutId id="2147485864" r:id="rId4"/>
    <p:sldLayoutId id="2147485865" r:id="rId5"/>
    <p:sldLayoutId id="2147485866" r:id="rId6"/>
    <p:sldLayoutId id="2147485867" r:id="rId7"/>
    <p:sldLayoutId id="2147485868" r:id="rId8"/>
    <p:sldLayoutId id="2147485869" r:id="rId9"/>
    <p:sldLayoutId id="2147485870" r:id="rId10"/>
    <p:sldLayoutId id="2147485871" r:id="rId11"/>
    <p:sldLayoutId id="2147485872" r:id="rId12"/>
    <p:sldLayoutId id="2147485873" r:id="rId13"/>
    <p:sldLayoutId id="21474858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8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0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20000"/>
              </a:spcBef>
              <a:buClr>
                <a:srgbClr val="FFCC00"/>
              </a:buClr>
              <a:buSzPct val="80000"/>
              <a:buFont typeface="Wingdings" panose="05000000000000000000" pitchFamily="2" charset="2"/>
              <a:buChar char="l"/>
              <a:defRPr kumimoji="1"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lr>
                <a:srgbClr val="FFCC00"/>
              </a:buClr>
              <a:buChar char="–"/>
              <a:defRPr kumimoji="1" sz="2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lr>
                <a:srgbClr val="FFCC00"/>
              </a:buClr>
              <a:buChar char="–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C31B36-67A5-4DE7-AEEB-E5682E7BB43E}" type="slidenum">
              <a:rPr kumimoji="0" lang="en-US" altLang="en-US" sz="1400" smtClean="0">
                <a:solidFill>
                  <a:schemeClr val="tx1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en-US" sz="14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3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1500" y="228600"/>
            <a:ext cx="8001000" cy="3014663"/>
          </a:xfrm>
        </p:spPr>
        <p:txBody>
          <a:bodyPr/>
          <a:lstStyle/>
          <a:p>
            <a:pPr>
              <a:defRPr/>
            </a:pPr>
            <a:r>
              <a:rPr lang="en-US" sz="5400" dirty="0"/>
              <a:t>STRATEGIC MANAGEMENT FOR VALUE CREATION 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15875" y="3276600"/>
            <a:ext cx="88741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550" tIns="42862" rIns="82550" bIns="42862"/>
          <a:lstStyle>
            <a:lvl1pPr defTabSz="744538">
              <a:spcBef>
                <a:spcPct val="20000"/>
              </a:spcBef>
              <a:buClr>
                <a:srgbClr val="FFCC00"/>
              </a:buClr>
              <a:buSzPct val="80000"/>
              <a:buFont typeface="Wingdings" panose="05000000000000000000" pitchFamily="2" charset="2"/>
              <a:buChar char="l"/>
              <a:defRPr kumimoji="1"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744538">
              <a:spcBef>
                <a:spcPct val="20000"/>
              </a:spcBef>
              <a:buClr>
                <a:srgbClr val="FFCC00"/>
              </a:buClr>
              <a:buChar char="–"/>
              <a:defRPr kumimoji="1" sz="22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744538">
              <a:spcBef>
                <a:spcPct val="20000"/>
              </a:spcBef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744538">
              <a:spcBef>
                <a:spcPct val="20000"/>
              </a:spcBef>
              <a:buClr>
                <a:srgbClr val="FFCC00"/>
              </a:buClr>
              <a:buChar char="–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744538">
              <a:spcBef>
                <a:spcPct val="20000"/>
              </a:spcBef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7445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7445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7445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74453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CC00"/>
              </a:buClr>
              <a:buChar char="•"/>
              <a:defRPr kumimoji="1"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AU" altLang="en-US" sz="2800" b="1" dirty="0">
                <a:solidFill>
                  <a:srgbClr val="FFFF66"/>
                </a:solidFill>
              </a:rPr>
              <a:t> </a:t>
            </a:r>
            <a:r>
              <a:rPr kumimoji="0" lang="en-AU" altLang="en-US" sz="2000" b="1" dirty="0">
                <a:solidFill>
                  <a:srgbClr val="FFFF66"/>
                </a:solidFill>
              </a:rPr>
              <a:t>. </a:t>
            </a:r>
            <a:endParaRPr kumimoji="0" lang="en-AU" altLang="en-US" sz="2000" dirty="0"/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AU" altLang="en-US" sz="2000" b="1" dirty="0"/>
              <a:t> DR ADELANKE PETER OYINTOKE DFCISM, ACA, MNIM,FCIA,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AU" altLang="en-US" sz="2000" b="1" dirty="0"/>
              <a:t>Director of Strategic Manager CIISM 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AU" altLang="en-US" sz="2000" b="1" dirty="0"/>
              <a:t>Chartered Institute of Information and Strategy Management </a:t>
            </a:r>
            <a:br>
              <a:rPr kumimoji="0" lang="en-AU" altLang="en-US" sz="2000" b="1" dirty="0"/>
            </a:br>
            <a:r>
              <a:rPr kumimoji="0" lang="en-AU" altLang="en-US" sz="2000" b="1" dirty="0"/>
              <a:t> Ciismng@gmail.com; 08080029271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kumimoji="0" lang="en-AU" altLang="en-US" sz="2000" b="1" dirty="0"/>
          </a:p>
          <a:p>
            <a:pPr algn="r">
              <a:spcBef>
                <a:spcPct val="50000"/>
              </a:spcBef>
              <a:buClrTx/>
              <a:buSzTx/>
              <a:buFontTx/>
              <a:buNone/>
            </a:pPr>
            <a:endParaRPr kumimoji="0" lang="en-AU" altLang="en-US" sz="1800" b="1" i="1" dirty="0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73" y="5562600"/>
            <a:ext cx="4164807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 noChangeArrowheads="1"/>
          </p:cNvSpPr>
          <p:nvPr>
            <p:ph type="title"/>
          </p:nvPr>
        </p:nvSpPr>
        <p:spPr>
          <a:xfrm>
            <a:off x="685800" y="458788"/>
            <a:ext cx="7696200" cy="952500"/>
          </a:xfrm>
        </p:spPr>
        <p:txBody>
          <a:bodyPr/>
          <a:lstStyle/>
          <a:p>
            <a:r>
              <a:rPr lang="en-US" altLang="en-US" sz="2800"/>
              <a:t>Process of Strategic Planning or Formulation</a:t>
            </a:r>
          </a:p>
        </p:txBody>
      </p:sp>
      <p:pic>
        <p:nvPicPr>
          <p:cNvPr id="29699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76400"/>
            <a:ext cx="8534400" cy="264477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 noChangeArrowheads="1"/>
          </p:cNvSpPr>
          <p:nvPr>
            <p:ph type="title"/>
          </p:nvPr>
        </p:nvSpPr>
        <p:spPr>
          <a:xfrm>
            <a:off x="304800" y="182563"/>
            <a:ext cx="8458200" cy="396875"/>
          </a:xfrm>
        </p:spPr>
        <p:txBody>
          <a:bodyPr/>
          <a:lstStyle/>
          <a:p>
            <a:r>
              <a:rPr lang="en-US" altLang="en-US" sz="2000"/>
              <a:t>Structure for ‘Formulation of Strategic Plan’ for an Organization</a:t>
            </a:r>
          </a:p>
        </p:txBody>
      </p:sp>
      <p:pic>
        <p:nvPicPr>
          <p:cNvPr id="30723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762000"/>
            <a:ext cx="8534400" cy="57912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 noChangeArrowheads="1"/>
          </p:cNvSpPr>
          <p:nvPr>
            <p:ph type="title"/>
          </p:nvPr>
        </p:nvSpPr>
        <p:spPr>
          <a:xfrm>
            <a:off x="723900" y="292100"/>
            <a:ext cx="7696200" cy="520700"/>
          </a:xfrm>
        </p:spPr>
        <p:txBody>
          <a:bodyPr/>
          <a:lstStyle/>
          <a:p>
            <a:r>
              <a:rPr lang="en-US" altLang="en-US" sz="2800"/>
              <a:t>The Organization-Stakeholder Relationship</a:t>
            </a:r>
          </a:p>
        </p:txBody>
      </p:sp>
      <p:pic>
        <p:nvPicPr>
          <p:cNvPr id="31747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066800"/>
            <a:ext cx="8534400" cy="5638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5842000" cy="533400"/>
          </a:xfrm>
          <a:solidFill>
            <a:srgbClr val="003366"/>
          </a:solidFill>
          <a:ln w="25400" cap="flat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/>
            <a:r>
              <a:rPr lang="en-US" altLang="en-US" sz="3200" b="1">
                <a:solidFill>
                  <a:srgbClr val="FFFF00"/>
                </a:solidFill>
              </a:rPr>
              <a:t>Strategy as a Quest for Profit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001000" cy="609600"/>
          </a:xfrm>
          <a:solidFill>
            <a:schemeClr val="accent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5000"/>
              </a:lnSpc>
              <a:buClr>
                <a:schemeClr val="tx1"/>
              </a:buClr>
            </a:pPr>
            <a:r>
              <a:rPr lang="en-US" altLang="en-US" sz="1800" b="1" i="1" u="sng"/>
              <a:t>The stakeholder approach</a:t>
            </a:r>
            <a:r>
              <a:rPr lang="en-US" altLang="en-US" sz="1800" b="1" i="1"/>
              <a:t> </a:t>
            </a:r>
            <a:r>
              <a:rPr lang="en-US" altLang="en-US" sz="1800" b="1"/>
              <a:t>: The firm is a coalition of interest groups—it seeks to balance their different objectives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09600" y="2133600"/>
            <a:ext cx="8077200" cy="669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Wingdings" panose="05000000000000000000" pitchFamily="2" charset="2"/>
              <a:buChar char="§"/>
            </a:pPr>
            <a:r>
              <a:rPr lang="en-US" altLang="en-US" sz="2000" b="1" i="1"/>
              <a:t>  </a:t>
            </a:r>
            <a:r>
              <a:rPr lang="en-US" altLang="en-US" sz="1800" b="1" i="1" u="sng"/>
              <a:t>The shareholder approach</a:t>
            </a:r>
            <a:r>
              <a:rPr lang="en-US" altLang="en-US" sz="1800" b="1" i="1"/>
              <a:t> </a:t>
            </a:r>
            <a:r>
              <a:rPr lang="en-US" altLang="en-US" sz="1800" b="1"/>
              <a:t>: The firm exists to maximize the wealth of</a:t>
            </a:r>
          </a:p>
          <a:p>
            <a:pPr>
              <a:lnSpc>
                <a:spcPct val="95000"/>
              </a:lnSpc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r>
              <a:rPr lang="en-US" altLang="en-US" sz="1800" b="1"/>
              <a:t>     its owners  (= max. present value of profits over the life of the firm)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609600" y="3124200"/>
            <a:ext cx="8077200" cy="2136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b="1" i="1"/>
              <a:t>For the purposes of strategy analysis we assume that the primary goal of the firm is profit maximization.</a:t>
            </a:r>
          </a:p>
          <a:p>
            <a:pPr>
              <a:spcBef>
                <a:spcPct val="40000"/>
              </a:spcBef>
              <a:buSzTx/>
              <a:buFontTx/>
              <a:buNone/>
            </a:pPr>
            <a:r>
              <a:rPr lang="en-US" altLang="en-US" sz="1800" b="1" i="1"/>
              <a:t>Rationale:</a:t>
            </a:r>
            <a:endParaRPr lang="en-US" altLang="en-US" sz="1800" b="1"/>
          </a:p>
          <a:p>
            <a:pPr>
              <a:spcBef>
                <a:spcPct val="0"/>
              </a:spcBef>
              <a:buSzTx/>
              <a:buFontTx/>
              <a:buAutoNum type="arabicParenR"/>
            </a:pPr>
            <a:r>
              <a:rPr lang="en-US" altLang="en-US" sz="1800" b="1"/>
              <a:t>Boards of directors legally obliged to pursue shareholder interest</a:t>
            </a:r>
          </a:p>
          <a:p>
            <a:pPr>
              <a:spcBef>
                <a:spcPct val="0"/>
              </a:spcBef>
              <a:buSzTx/>
              <a:buFontTx/>
              <a:buAutoNum type="arabicParenR"/>
            </a:pPr>
            <a:r>
              <a:rPr lang="en-US" altLang="en-US" sz="1800" b="1"/>
              <a:t>To replace assets firm must earn return on capital &gt; cost of capital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b="1"/>
              <a:t>        (difficult when competition strong).</a:t>
            </a:r>
          </a:p>
          <a:p>
            <a:pPr>
              <a:spcBef>
                <a:spcPct val="0"/>
              </a:spcBef>
              <a:buSzTx/>
              <a:buFontTx/>
              <a:buAutoNum type="arabicParenR" startAt="3"/>
            </a:pPr>
            <a:r>
              <a:rPr lang="en-US" altLang="en-US" sz="1800" b="1"/>
              <a:t>Firms that do not max. stock-market value will be acquired </a:t>
            </a:r>
            <a:endParaRPr lang="en-US" altLang="en-US" sz="1800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609600" y="5486400"/>
            <a:ext cx="8077200" cy="684213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 typeface="Wingdings" panose="05000000000000000000" pitchFamily="2" charset="2"/>
              <a:buNone/>
            </a:pPr>
            <a:r>
              <a:rPr lang="en-US" altLang="en-US" sz="2000" b="1" i="1"/>
              <a:t> </a:t>
            </a:r>
            <a:r>
              <a:rPr lang="en-US" altLang="en-US" sz="1800" b="1" i="1" u="sng"/>
              <a:t>Hence:</a:t>
            </a:r>
            <a:r>
              <a:rPr lang="en-US" altLang="en-US" sz="1800" b="1"/>
              <a:t>  Strategy analysis is concerned with identifying and accessing the sources of profit available to the firm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05800" cy="603250"/>
          </a:xfrm>
          <a:solidFill>
            <a:srgbClr val="003366"/>
          </a:solidFill>
          <a:ln w="12700" cap="flat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FFFF00"/>
                </a:solidFill>
              </a:rPr>
              <a:t>From Profit Maximization to Value Maximization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59700" cy="1905000"/>
          </a:xfrm>
          <a:solidFill>
            <a:schemeClr val="accent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000" b="1"/>
              <a:t>Profit maximization an ambiguous goal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1800" b="1"/>
              <a:t>Total profit vs. Rate of profit</a:t>
            </a:r>
            <a:endParaRPr lang="en-US" altLang="en-US" sz="1800"/>
          </a:p>
          <a:p>
            <a:pPr lvl="1" eaLnBrk="1" hangingPunct="1">
              <a:spcBef>
                <a:spcPct val="10000"/>
              </a:spcBef>
            </a:pPr>
            <a:r>
              <a:rPr lang="en-US" altLang="en-US" sz="1800" b="1"/>
              <a:t>Over what time period?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1800" b="1"/>
              <a:t>What measure of profit? 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altLang="en-US" sz="1800" b="1"/>
              <a:t>Accounting profit </a:t>
            </a:r>
            <a:r>
              <a:rPr lang="en-US" altLang="en-US" sz="1800" b="1" i="1"/>
              <a:t>versus</a:t>
            </a:r>
            <a:r>
              <a:rPr lang="en-US" altLang="en-US" sz="1800" b="1"/>
              <a:t>  economic profit (e.g. Economic Value Added: Post-tax operating profit </a:t>
            </a:r>
            <a:r>
              <a:rPr lang="en-US" altLang="en-US" sz="1800" b="1" u="sng"/>
              <a:t>less</a:t>
            </a:r>
            <a:r>
              <a:rPr lang="en-GB" altLang="en-US" sz="1800" b="1"/>
              <a:t> </a:t>
            </a:r>
            <a:r>
              <a:rPr lang="en-US" altLang="en-US" sz="1800" b="1"/>
              <a:t>cost of capital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57200" y="3962400"/>
            <a:ext cx="7924800" cy="236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10000"/>
              </a:spcBef>
              <a:buFontTx/>
              <a:buNone/>
            </a:pPr>
            <a:r>
              <a:rPr lang="en-GB" altLang="en-US" sz="2800" b="1" i="1"/>
              <a:t>	</a:t>
            </a:r>
            <a:r>
              <a:rPr lang="en-US" altLang="en-US" sz="2000" b="1" i="1"/>
              <a:t>Maximizing </a:t>
            </a:r>
            <a:r>
              <a:rPr lang="en-GB" altLang="en-US" sz="2000" b="1" i="1"/>
              <a:t>the </a:t>
            </a:r>
            <a:r>
              <a:rPr lang="en-US" altLang="en-US" sz="2000" b="1" i="1"/>
              <a:t>value</a:t>
            </a:r>
            <a:r>
              <a:rPr lang="en-GB" altLang="en-US" sz="2000" b="1" i="1"/>
              <a:t> of the firm</a:t>
            </a:r>
            <a:r>
              <a:rPr lang="en-US" altLang="en-US" sz="2000" b="1" i="1"/>
              <a:t>: </a:t>
            </a:r>
            <a:r>
              <a:rPr lang="en-US" altLang="en-US" sz="2000" b="1"/>
              <a:t> </a:t>
            </a:r>
            <a:endParaRPr lang="en-GB" altLang="en-US" sz="2000" b="1"/>
          </a:p>
          <a:p>
            <a:pPr eaLnBrk="1" hangingPunct="1">
              <a:spcBef>
                <a:spcPct val="0"/>
              </a:spcBef>
              <a:spcAft>
                <a:spcPct val="5000"/>
              </a:spcAft>
              <a:buFontTx/>
              <a:buNone/>
            </a:pPr>
            <a:r>
              <a:rPr lang="en-GB" altLang="en-US" sz="2000" b="1"/>
              <a:t>	</a:t>
            </a:r>
            <a:r>
              <a:rPr lang="en-US" altLang="en-US" sz="1800" b="1"/>
              <a:t>Max. net present value of </a:t>
            </a:r>
            <a:r>
              <a:rPr lang="en-GB" altLang="en-US" sz="1800" b="1"/>
              <a:t>free </a:t>
            </a:r>
            <a:r>
              <a:rPr lang="en-US" altLang="en-US" sz="1800" b="1"/>
              <a:t>cash flows:   </a:t>
            </a:r>
            <a:r>
              <a:rPr lang="en-US" altLang="en-US" sz="2800" b="1" baseline="-14000"/>
              <a:t>max. </a:t>
            </a:r>
            <a:r>
              <a:rPr lang="en-GB" altLang="en-US" sz="2800" b="1" baseline="-14000"/>
              <a:t>V </a:t>
            </a:r>
            <a:r>
              <a:rPr lang="en-US" altLang="en-US" sz="2800" b="1" baseline="-14000"/>
              <a:t>= </a:t>
            </a:r>
            <a:r>
              <a:rPr lang="en-US" altLang="en-US" sz="4000" b="1" baseline="-16000">
                <a:latin typeface="Symbol" panose="05050102010706020507" pitchFamily="18" charset="2"/>
              </a:rPr>
              <a:t>S</a:t>
            </a:r>
            <a:r>
              <a:rPr lang="en-US" altLang="en-US" sz="2400" b="1" baseline="-32000"/>
              <a:t>t</a:t>
            </a:r>
            <a:r>
              <a:rPr lang="en-US" altLang="en-US" sz="2400" b="1" baseline="-30000"/>
              <a:t>	 </a:t>
            </a:r>
            <a:r>
              <a:rPr lang="en-US" altLang="en-US" sz="2400" b="1" u="sng" baseline="-30000"/>
              <a:t>   </a:t>
            </a:r>
            <a:r>
              <a:rPr lang="en-US" altLang="en-US" sz="2000" b="1"/>
              <a:t>C</a:t>
            </a:r>
            <a:r>
              <a:rPr lang="en-US" altLang="en-US" sz="2000" b="1" baseline="-25000"/>
              <a:t>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baseline="-25000"/>
              <a:t>	</a:t>
            </a:r>
            <a:r>
              <a:rPr lang="en-US" altLang="en-US" sz="2000" b="1"/>
              <a:t>							(1 + r)</a:t>
            </a:r>
            <a:r>
              <a:rPr lang="en-US" altLang="en-US" sz="2000" b="1" baseline="30000"/>
              <a:t>t</a:t>
            </a:r>
            <a:r>
              <a:rPr lang="en-US" altLang="en-US" sz="1800" b="1" baseline="-25000"/>
              <a:t>	</a:t>
            </a:r>
            <a:r>
              <a:rPr lang="en-GB" altLang="en-US" sz="2000" b="1"/>
              <a:t>          </a:t>
            </a:r>
            <a:endParaRPr lang="en-US" altLang="en-US" sz="2000" b="1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209800" y="5334000"/>
            <a:ext cx="5105400" cy="92075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 b="1"/>
              <a:t>Where:	V</a:t>
            </a:r>
            <a:r>
              <a:rPr lang="en-GB" altLang="en-US" sz="1600" b="1"/>
              <a:t>     </a:t>
            </a:r>
            <a:r>
              <a:rPr lang="en-US" altLang="en-US" sz="1600" b="1"/>
              <a:t> market value of the firm. </a:t>
            </a:r>
          </a:p>
          <a:p>
            <a:pPr>
              <a:buSzTx/>
              <a:buFontTx/>
              <a:buNone/>
            </a:pPr>
            <a:r>
              <a:rPr lang="en-US" altLang="en-US" sz="1600" b="1"/>
              <a:t>	C</a:t>
            </a:r>
            <a:r>
              <a:rPr lang="en-US" altLang="en-US" sz="1600" b="1" baseline="-25000"/>
              <a:t>t</a:t>
            </a:r>
            <a:r>
              <a:rPr lang="en-US" altLang="en-US" sz="1600" b="1"/>
              <a:t> </a:t>
            </a:r>
            <a:r>
              <a:rPr lang="en-GB" altLang="en-US" sz="1600" b="1"/>
              <a:t>    free </a:t>
            </a:r>
            <a:r>
              <a:rPr lang="en-US" altLang="en-US" sz="1600" b="1"/>
              <a:t>cash flow in time t </a:t>
            </a:r>
          </a:p>
          <a:p>
            <a:pPr>
              <a:buSzTx/>
              <a:buFontTx/>
              <a:buNone/>
            </a:pPr>
            <a:r>
              <a:rPr lang="en-US" altLang="en-US" sz="1600" b="1"/>
              <a:t> 	 r      weighted average cost </a:t>
            </a:r>
            <a:r>
              <a:rPr lang="en-GB" altLang="en-US" sz="1600" b="1"/>
              <a:t>	</a:t>
            </a:r>
            <a:r>
              <a:rPr lang="en-US" altLang="en-US" sz="1600" b="1"/>
              <a:t>of capita</a:t>
            </a:r>
            <a:r>
              <a:rPr lang="en-GB" altLang="en-US" sz="1600" b="1"/>
              <a:t>l</a:t>
            </a:r>
            <a:endParaRPr lang="en-US" altLang="en-US" sz="1600" b="1"/>
          </a:p>
        </p:txBody>
      </p:sp>
      <p:sp>
        <p:nvSpPr>
          <p:cNvPr id="34822" name="Line 8"/>
          <p:cNvSpPr>
            <a:spLocks noChangeShapeType="1"/>
          </p:cNvSpPr>
          <p:nvPr/>
        </p:nvSpPr>
        <p:spPr bwMode="auto">
          <a:xfrm>
            <a:off x="7010400" y="48768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070850" cy="679450"/>
          </a:xfrm>
          <a:solidFill>
            <a:srgbClr val="003366"/>
          </a:solidFill>
          <a:ln w="12700" cap="flat">
            <a:solidFill>
              <a:schemeClr val="hlink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Shareholder Value Maximization and Strategy Choice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759700" cy="1828800"/>
          </a:xfrm>
          <a:solidFill>
            <a:schemeClr val="accent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30000"/>
              </a:spcBef>
              <a:buFontTx/>
              <a:buNone/>
            </a:pPr>
            <a:r>
              <a:rPr lang="en-US" altLang="en-US" sz="2000" b="1" i="1"/>
              <a:t>The Value Maximizing Approach to Strategy Formulation: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1800" b="1"/>
              <a:t>Identify strategy alternatives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1800" b="1"/>
              <a:t>Estimate cash flows associated with cash strategy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1800" b="1"/>
              <a:t>Estimate cost of capital for each strategy</a:t>
            </a:r>
          </a:p>
          <a:p>
            <a:pPr eaLnBrk="1" hangingPunct="1">
              <a:spcBef>
                <a:spcPct val="30000"/>
              </a:spcBef>
            </a:pPr>
            <a:r>
              <a:rPr lang="en-US" altLang="en-US" sz="1800" b="1"/>
              <a:t>Select the strategy which generates the highest NPV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85800" y="3352800"/>
            <a:ext cx="77597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i="1"/>
              <a:t>Problems: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1800" b="1"/>
              <a:t>Estimating cash flows beyond 2-3 years is difficult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en-US" sz="1800" b="1"/>
              <a:t>Value of firm depends on </a:t>
            </a:r>
            <a:r>
              <a:rPr lang="en-US" altLang="en-US" sz="1800" b="1" i="1"/>
              <a:t>option value</a:t>
            </a:r>
            <a:r>
              <a:rPr lang="en-US" altLang="en-US" sz="1800" b="1"/>
              <a:t> as well as DCF value</a:t>
            </a:r>
            <a:endParaRPr lang="en-US" altLang="en-US" sz="1800" b="1" u="sng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09600" y="4724400"/>
            <a:ext cx="7848600" cy="18938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 i="1"/>
              <a:t>Implications for strategy analysis:</a:t>
            </a:r>
            <a:r>
              <a:rPr lang="en-US" altLang="en-US" sz="2000" b="1"/>
              <a:t>  </a:t>
            </a:r>
          </a:p>
          <a:p>
            <a:pPr>
              <a:buSzTx/>
            </a:pPr>
            <a:r>
              <a:rPr lang="en-US" altLang="en-US" sz="1800" b="1"/>
              <a:t>Some simple financial guidelines for value maximization</a:t>
            </a:r>
          </a:p>
          <a:p>
            <a:pPr lvl="1">
              <a:spcBef>
                <a:spcPct val="0"/>
              </a:spcBef>
              <a:buSzTx/>
              <a:buFontTx/>
              <a:buAutoNum type="alphaLcParenR"/>
            </a:pPr>
            <a:r>
              <a:rPr lang="en-US" altLang="en-US" sz="1800" b="1"/>
              <a:t>On existing assets—maximize after-tax rate of return</a:t>
            </a:r>
          </a:p>
          <a:p>
            <a:pPr lvl="1">
              <a:spcBef>
                <a:spcPct val="0"/>
              </a:spcBef>
              <a:buSzTx/>
              <a:buFontTx/>
              <a:buAutoNum type="alphaLcParenR"/>
            </a:pPr>
            <a:r>
              <a:rPr lang="en-US" altLang="en-US" sz="1800" b="1"/>
              <a:t>On new investment—seek rate of return &gt; cost of capital</a:t>
            </a:r>
          </a:p>
          <a:p>
            <a:pPr>
              <a:buSzTx/>
            </a:pPr>
            <a:r>
              <a:rPr lang="en-US" altLang="en-US" sz="1800" b="1"/>
              <a:t>Utilize qualitative strategy analysis to evaluate future profit potential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28600" y="2286000"/>
            <a:ext cx="19050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/>
              <a:t>  </a:t>
            </a:r>
            <a:r>
              <a:rPr lang="en-US" altLang="en-US" sz="1800" b="1">
                <a:solidFill>
                  <a:schemeClr val="hlink"/>
                </a:solidFill>
              </a:rPr>
              <a:t>Shareholder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chemeClr val="hlink"/>
                </a:solidFill>
              </a:rPr>
              <a:t>       Value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 i="1"/>
              <a:t>Measures</a:t>
            </a:r>
            <a:r>
              <a:rPr lang="en-US" altLang="en-US" sz="1400" b="1"/>
              <a:t>: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>
                <a:latin typeface="Times New Roman" panose="02020603050405020304" pitchFamily="18" charset="0"/>
              </a:rPr>
              <a:t> </a:t>
            </a:r>
            <a:r>
              <a:rPr lang="en-US" altLang="en-US" sz="1400" b="1"/>
              <a:t>Market value of the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  firm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Market value added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(MVA)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Return to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 shareholders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438400" y="2286000"/>
            <a:ext cx="19050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1800" b="1"/>
              <a:t>    </a:t>
            </a:r>
            <a:r>
              <a:rPr lang="en-US" altLang="en-US" sz="1800" b="1">
                <a:solidFill>
                  <a:schemeClr val="hlink"/>
                </a:solidFill>
              </a:rPr>
              <a:t>Intrinsic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chemeClr val="hlink"/>
                </a:solidFill>
              </a:rPr>
              <a:t>     </a:t>
            </a:r>
            <a:r>
              <a:rPr lang="en-GB" altLang="en-US" sz="1800" b="1">
                <a:solidFill>
                  <a:schemeClr val="hlink"/>
                </a:solidFill>
              </a:rPr>
              <a:t> </a:t>
            </a:r>
            <a:r>
              <a:rPr lang="en-US" altLang="en-US" sz="1800" b="1">
                <a:solidFill>
                  <a:schemeClr val="hlink"/>
                </a:solidFill>
              </a:rPr>
              <a:t> Value</a:t>
            </a:r>
            <a:endParaRPr lang="en-GB" altLang="en-US" sz="1800" b="1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 i="1"/>
              <a:t>Measures</a:t>
            </a:r>
            <a:r>
              <a:rPr lang="en-US" altLang="en-US" sz="1400" b="1"/>
              <a:t>: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>
                <a:latin typeface="Times New Roman" panose="02020603050405020304" pitchFamily="18" charset="0"/>
              </a:rPr>
              <a:t> </a:t>
            </a:r>
            <a:r>
              <a:rPr lang="en-US" altLang="en-US" sz="1400" b="1"/>
              <a:t>Discounted cash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  flows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Real option values</a:t>
            </a:r>
            <a:endParaRPr lang="en-GB" altLang="en-US" sz="1400" b="1"/>
          </a:p>
          <a:p>
            <a:pPr eaLnBrk="1" hangingPunct="1">
              <a:spcBef>
                <a:spcPct val="0"/>
              </a:spcBef>
              <a:buSzTx/>
            </a:pPr>
            <a:endParaRPr lang="en-US" altLang="en-US" sz="1400" b="1"/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0" y="2286000"/>
            <a:ext cx="20574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chemeClr val="hlink"/>
                </a:solidFill>
              </a:rPr>
              <a:t>     Financial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chemeClr val="hlink"/>
                </a:solidFill>
              </a:rPr>
              <a:t>     Indicators</a:t>
            </a:r>
            <a:endParaRPr lang="en-US" altLang="en-US" sz="1400" b="1" i="1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 i="1"/>
              <a:t>Measures</a:t>
            </a:r>
            <a:r>
              <a:rPr lang="en-US" altLang="en-US" sz="1400" b="1"/>
              <a:t>: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>
                <a:latin typeface="Times New Roman" panose="02020603050405020304" pitchFamily="18" charset="0"/>
              </a:rPr>
              <a:t> </a:t>
            </a:r>
            <a:r>
              <a:rPr lang="en-US" altLang="en-US" sz="1400" b="1"/>
              <a:t>Return on Capital</a:t>
            </a:r>
            <a:r>
              <a:rPr lang="en-US" altLang="en-US" sz="1400" b="1"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 Growth (of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 revenues &amp;</a:t>
            </a:r>
            <a:r>
              <a:rPr lang="en-GB" altLang="en-US" sz="1400" b="1"/>
              <a:t> </a:t>
            </a:r>
            <a:r>
              <a:rPr lang="en-US" altLang="en-US" sz="1400" b="1"/>
              <a:t>operating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 profits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Economic profit (EVA)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858000" y="2286000"/>
            <a:ext cx="1752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      </a:t>
            </a:r>
            <a:r>
              <a:rPr lang="en-US" altLang="en-US" sz="1800" b="1">
                <a:solidFill>
                  <a:schemeClr val="hlink"/>
                </a:solidFill>
              </a:rPr>
              <a:t>Value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chemeClr val="hlink"/>
                </a:solidFill>
              </a:rPr>
              <a:t>     Drivers</a:t>
            </a:r>
            <a:endParaRPr lang="en-US" altLang="en-US" sz="1400" b="1" i="1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 i="1"/>
              <a:t>Sources</a:t>
            </a:r>
            <a:r>
              <a:rPr lang="en-US" altLang="en-US" sz="1400" b="1"/>
              <a:t>: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>
                <a:latin typeface="Times New Roman" panose="02020603050405020304" pitchFamily="18" charset="0"/>
              </a:rPr>
              <a:t> </a:t>
            </a:r>
            <a:r>
              <a:rPr lang="en-US" altLang="en-US" sz="1400" b="1"/>
              <a:t>Market share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 Scale economies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 Innovation</a:t>
            </a:r>
          </a:p>
          <a:p>
            <a:pPr eaLnBrk="1" hangingPunct="1">
              <a:spcBef>
                <a:spcPct val="0"/>
              </a:spcBef>
              <a:buSzTx/>
            </a:pPr>
            <a:r>
              <a:rPr lang="en-US" altLang="en-US" sz="1400" b="1"/>
              <a:t> Brands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400" b="1"/>
              <a:t>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2133600" y="3048000"/>
            <a:ext cx="3048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/>
          </a:p>
        </p:txBody>
      </p:sp>
      <p:sp>
        <p:nvSpPr>
          <p:cNvPr id="38919" name="AutoShape 7"/>
          <p:cNvSpPr>
            <a:spLocks noChangeArrowheads="1"/>
          </p:cNvSpPr>
          <p:nvPr/>
        </p:nvSpPr>
        <p:spPr bwMode="auto">
          <a:xfrm>
            <a:off x="4343400" y="3048000"/>
            <a:ext cx="228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6629400" y="3048000"/>
            <a:ext cx="228600" cy="609600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solidFill>
                <a:srgbClr val="FF0000"/>
              </a:solidFill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1066800" y="762000"/>
            <a:ext cx="6781800" cy="685800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</a:rPr>
              <a:t>A Comprehensive Value Metrics Framework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2971800" y="1447800"/>
            <a:ext cx="3168650" cy="141605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667000" y="1600200"/>
            <a:ext cx="373380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375" tIns="39688" rIns="79375" bIns="39688">
            <a:spAutoFit/>
          </a:bodyPr>
          <a:lstStyle>
            <a:lvl1pPr defTabSz="79533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800" b="1">
                <a:solidFill>
                  <a:srgbClr val="00279F"/>
                </a:solidFill>
                <a:latin typeface="Arial" panose="020B0604020202020204" pitchFamily="34" charset="0"/>
              </a:rPr>
              <a:t>Above Normal Profits</a:t>
            </a:r>
            <a:r>
              <a:rPr lang="en-US" altLang="en-US" sz="1600" b="1">
                <a:solidFill>
                  <a:srgbClr val="00279F"/>
                </a:solidFill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200" b="1">
                <a:solidFill>
                  <a:srgbClr val="00279F"/>
                </a:solidFill>
                <a:latin typeface="Arial" panose="020B0604020202020204" pitchFamily="34" charset="0"/>
              </a:rPr>
              <a:t>(in Excess of the Competitive Level)</a:t>
            </a:r>
            <a:endParaRPr lang="en-US" altLang="en-US" sz="1000" b="1">
              <a:solidFill>
                <a:srgbClr val="00279F"/>
              </a:solidFill>
              <a:latin typeface="Arial" panose="020B0604020202020204" pitchFamily="34" charset="0"/>
            </a:endParaRP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295400" y="3581400"/>
            <a:ext cx="2836863" cy="987425"/>
          </a:xfrm>
          <a:prstGeom prst="rect">
            <a:avLst/>
          </a:prstGeom>
          <a:solidFill>
            <a:srgbClr val="FC012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1660525" y="3656013"/>
            <a:ext cx="2103438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375" tIns="39688" rIns="79375" bIns="39688">
            <a:spAutoFit/>
          </a:bodyPr>
          <a:lstStyle>
            <a:lvl1pPr defTabSz="79533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600" b="1">
                <a:latin typeface="Arial" panose="020B0604020202020204" pitchFamily="34" charset="0"/>
              </a:rPr>
              <a:t>Avoid</a:t>
            </a:r>
            <a:br>
              <a:rPr lang="en-US" altLang="en-US" sz="2600" b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Competitors</a:t>
            </a:r>
            <a:endParaRPr lang="en-US" altLang="en-US" sz="2600" b="1">
              <a:solidFill>
                <a:srgbClr val="00279F"/>
              </a:solidFill>
              <a:latin typeface="Arial" panose="020B0604020202020204" pitchFamily="34" charset="0"/>
            </a:endParaRPr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4910138" y="3578225"/>
            <a:ext cx="3100387" cy="987425"/>
          </a:xfrm>
          <a:prstGeom prst="rect">
            <a:avLst/>
          </a:prstGeom>
          <a:solidFill>
            <a:srgbClr val="00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5235575" y="3684588"/>
            <a:ext cx="250825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375" tIns="39688" rIns="79375" bIns="39688">
            <a:spAutoFit/>
          </a:bodyPr>
          <a:lstStyle>
            <a:lvl1pPr defTabSz="79533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600" b="1">
                <a:latin typeface="Arial" panose="020B0604020202020204" pitchFamily="34" charset="0"/>
              </a:rPr>
              <a:t>Be Better Than</a:t>
            </a:r>
            <a:br>
              <a:rPr lang="en-US" altLang="en-US" sz="2600" b="1">
                <a:latin typeface="Arial" panose="020B0604020202020204" pitchFamily="34" charset="0"/>
              </a:rPr>
            </a:br>
            <a:r>
              <a:rPr lang="en-US" altLang="en-US" sz="2600" b="1">
                <a:latin typeface="Arial" panose="020B0604020202020204" pitchFamily="34" charset="0"/>
              </a:rPr>
              <a:t>Competition</a:t>
            </a:r>
            <a:endParaRPr lang="en-US" altLang="en-US" sz="2600" b="1">
              <a:solidFill>
                <a:srgbClr val="00279F"/>
              </a:solidFill>
              <a:latin typeface="Arial" panose="020B0604020202020204" pitchFamily="34" charset="0"/>
            </a:endParaRPr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V="1">
            <a:off x="3319463" y="2922588"/>
            <a:ext cx="649287" cy="584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 flipV="1">
            <a:off x="5029200" y="2922588"/>
            <a:ext cx="741363" cy="584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304800" y="4800600"/>
            <a:ext cx="1295400" cy="695325"/>
          </a:xfrm>
          <a:prstGeom prst="rect">
            <a:avLst/>
          </a:prstGeom>
          <a:solidFill>
            <a:srgbClr val="CE5D2A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>
            <a:lvl1pPr defTabSz="79533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Attractive</a:t>
            </a:r>
            <a:br>
              <a:rPr lang="en-US" altLang="en-US" sz="2000">
                <a:latin typeface="Arial" panose="020B0604020202020204" pitchFamily="34" charset="0"/>
              </a:rPr>
            </a:br>
            <a:r>
              <a:rPr lang="en-US" altLang="en-US" sz="2000">
                <a:latin typeface="Arial" panose="020B0604020202020204" pitchFamily="34" charset="0"/>
              </a:rPr>
              <a:t>Industry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>
            <a:off x="3200400" y="4800600"/>
            <a:ext cx="1244600" cy="695325"/>
          </a:xfrm>
          <a:prstGeom prst="rect">
            <a:avLst/>
          </a:prstGeom>
          <a:solidFill>
            <a:srgbClr val="CE5D2A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lIns="79375" tIns="39688" rIns="79375" bIns="39688">
            <a:spAutoFit/>
          </a:bodyPr>
          <a:lstStyle>
            <a:lvl1pPr defTabSz="79533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Attractive</a:t>
            </a:r>
            <a:br>
              <a:rPr lang="en-US" altLang="en-US" sz="2000">
                <a:latin typeface="Arial" panose="020B0604020202020204" pitchFamily="34" charset="0"/>
              </a:rPr>
            </a:br>
            <a:r>
              <a:rPr lang="en-US" altLang="en-US" sz="2000">
                <a:latin typeface="Arial" panose="020B0604020202020204" pitchFamily="34" charset="0"/>
              </a:rPr>
              <a:t>Niche</a:t>
            </a: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4897438" y="4937125"/>
            <a:ext cx="1624012" cy="815975"/>
          </a:xfrm>
          <a:prstGeom prst="rect">
            <a:avLst/>
          </a:prstGeom>
          <a:solidFill>
            <a:srgbClr val="E3BE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79375" tIns="39688" rIns="79375" bIns="39688">
            <a:spAutoFit/>
          </a:bodyPr>
          <a:lstStyle>
            <a:lvl1pPr defTabSz="79533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Cost</a:t>
            </a:r>
            <a:br>
              <a:rPr lang="en-US" altLang="en-US" sz="2400">
                <a:latin typeface="Arial" panose="020B0604020202020204" pitchFamily="34" charset="0"/>
              </a:rPr>
            </a:br>
            <a:r>
              <a:rPr lang="en-US" altLang="en-US" sz="2400">
                <a:latin typeface="Arial" panose="020B0604020202020204" pitchFamily="34" charset="0"/>
              </a:rPr>
              <a:t>Advantage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6686550" y="4937125"/>
            <a:ext cx="2047875" cy="815975"/>
          </a:xfrm>
          <a:prstGeom prst="rect">
            <a:avLst/>
          </a:prstGeom>
          <a:solidFill>
            <a:srgbClr val="E3BE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lIns="79375" tIns="39688" rIns="79375" bIns="39688">
            <a:spAutoFit/>
          </a:bodyPr>
          <a:lstStyle>
            <a:lvl1pPr defTabSz="79533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9533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95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Differentiation</a:t>
            </a:r>
            <a:br>
              <a:rPr lang="en-US" altLang="en-US" sz="2400">
                <a:latin typeface="Arial" panose="020B0604020202020204" pitchFamily="34" charset="0"/>
              </a:rPr>
            </a:br>
            <a:r>
              <a:rPr lang="en-US" altLang="en-US" sz="2400">
                <a:latin typeface="Arial" panose="020B0604020202020204" pitchFamily="34" charset="0"/>
              </a:rPr>
              <a:t>Advantage</a:t>
            </a: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1066800" y="4572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3886200" y="4572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5699125" y="4578350"/>
            <a:ext cx="0" cy="344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7354888" y="4578350"/>
            <a:ext cx="0" cy="3444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 flipV="1">
            <a:off x="1066800" y="41148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 flipH="1">
            <a:off x="1828800" y="4800600"/>
            <a:ext cx="1219200" cy="922338"/>
          </a:xfrm>
          <a:prstGeom prst="rect">
            <a:avLst/>
          </a:prstGeom>
          <a:solidFill>
            <a:srgbClr val="CE5D2A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Attractive</a:t>
            </a:r>
            <a:br>
              <a:rPr lang="en-US" altLang="en-US" sz="1800">
                <a:latin typeface="Arial" panose="020B0604020202020204" pitchFamily="34" charset="0"/>
              </a:rPr>
            </a:br>
            <a:r>
              <a:rPr lang="en-US" altLang="en-US" sz="1800">
                <a:latin typeface="Arial" panose="020B0604020202020204" pitchFamily="34" charset="0"/>
              </a:rPr>
              <a:t>Strategic Group</a:t>
            </a: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2438400" y="4572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Rectangle 21"/>
          <p:cNvSpPr>
            <a:spLocks noChangeArrowheads="1"/>
          </p:cNvSpPr>
          <p:nvPr/>
        </p:nvSpPr>
        <p:spPr bwMode="auto">
          <a:xfrm>
            <a:off x="304800" y="5992813"/>
            <a:ext cx="1219200" cy="587375"/>
          </a:xfrm>
          <a:prstGeom prst="rect">
            <a:avLst/>
          </a:prstGeom>
          <a:solidFill>
            <a:srgbClr val="CE5D2A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Entry Barriers</a:t>
            </a:r>
            <a:endParaRPr lang="en-US" altLang="en-US" sz="2400"/>
          </a:p>
        </p:txBody>
      </p:sp>
      <p:sp>
        <p:nvSpPr>
          <p:cNvPr id="39958" name="Rectangle 22"/>
          <p:cNvSpPr>
            <a:spLocks noChangeArrowheads="1"/>
          </p:cNvSpPr>
          <p:nvPr/>
        </p:nvSpPr>
        <p:spPr bwMode="auto">
          <a:xfrm>
            <a:off x="1828800" y="6030913"/>
            <a:ext cx="1219200" cy="587375"/>
          </a:xfrm>
          <a:prstGeom prst="rect">
            <a:avLst/>
          </a:prstGeom>
          <a:solidFill>
            <a:srgbClr val="CE5D2A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Mobility Barriers</a:t>
            </a:r>
          </a:p>
        </p:txBody>
      </p:sp>
      <p:sp>
        <p:nvSpPr>
          <p:cNvPr id="39959" name="Rectangle 23"/>
          <p:cNvSpPr>
            <a:spLocks noChangeArrowheads="1"/>
          </p:cNvSpPr>
          <p:nvPr/>
        </p:nvSpPr>
        <p:spPr bwMode="auto">
          <a:xfrm>
            <a:off x="3200400" y="6008688"/>
            <a:ext cx="1295400" cy="555625"/>
          </a:xfrm>
          <a:prstGeom prst="rect">
            <a:avLst/>
          </a:prstGeom>
          <a:solidFill>
            <a:srgbClr val="CE5D2A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1500">
                <a:latin typeface="Arial" panose="020B0604020202020204" pitchFamily="34" charset="0"/>
              </a:rPr>
              <a:t>Isolating Mechanisms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914400" y="5562600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 flipH="1">
            <a:off x="2438400" y="5715000"/>
            <a:ext cx="0" cy="304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3733800" y="5486400"/>
            <a:ext cx="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963" name="Rectangle 27"/>
          <p:cNvSpPr>
            <a:spLocks noChangeArrowheads="1"/>
          </p:cNvSpPr>
          <p:nvPr/>
        </p:nvSpPr>
        <p:spPr bwMode="auto">
          <a:xfrm>
            <a:off x="609600" y="228600"/>
            <a:ext cx="7848600" cy="650875"/>
          </a:xfrm>
          <a:prstGeom prst="rect">
            <a:avLst/>
          </a:prstGeom>
          <a:solidFill>
            <a:srgbClr val="6195F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Arial" panose="020B0604020202020204" pitchFamily="34" charset="0"/>
              </a:rPr>
              <a:t>Sources of Superior Performance</a:t>
            </a:r>
            <a:endParaRPr lang="en-US" altLang="en-US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 noChangeArrowheads="1"/>
          </p:cNvSpPr>
          <p:nvPr>
            <p:ph type="title"/>
          </p:nvPr>
        </p:nvSpPr>
        <p:spPr>
          <a:xfrm>
            <a:off x="381000" y="-41275"/>
            <a:ext cx="8534400" cy="950913"/>
          </a:xfrm>
        </p:spPr>
        <p:txBody>
          <a:bodyPr/>
          <a:lstStyle/>
          <a:p>
            <a:r>
              <a:rPr lang="en-US" altLang="en-US" sz="2800" i="1">
                <a:solidFill>
                  <a:srgbClr val="000000"/>
                </a:solidFill>
              </a:rPr>
              <a:t>Framework for ‘Development of Strategic Advantage’ for an Organization </a:t>
            </a:r>
            <a:endParaRPr lang="en-US" altLang="en-US" sz="2800"/>
          </a:p>
        </p:txBody>
      </p:sp>
      <p:pic>
        <p:nvPicPr>
          <p:cNvPr id="41987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066800"/>
            <a:ext cx="8686800" cy="57150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xfrm>
            <a:off x="1079500" y="774700"/>
            <a:ext cx="6845300" cy="736600"/>
          </a:xfrm>
          <a:solidFill>
            <a:srgbClr val="003366"/>
          </a:solidFill>
          <a:ln w="254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Sources of Competitive Advantage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5199063" y="2533650"/>
            <a:ext cx="2555875" cy="7239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COST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ADVANTAGE</a:t>
            </a:r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5305425" y="4743450"/>
            <a:ext cx="2495550" cy="7239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DIFFERENTIATION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ADVANTAGE</a:t>
            </a:r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938213" y="3600450"/>
            <a:ext cx="1928812" cy="7239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COMPETITIVE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ADVANTAGE</a:t>
            </a: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V="1">
            <a:off x="2922588" y="2947988"/>
            <a:ext cx="2155825" cy="10398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924175" y="4067175"/>
            <a:ext cx="2232025" cy="1012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 rot="-1440000">
            <a:off x="3071813" y="3076575"/>
            <a:ext cx="194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Similar product</a:t>
            </a: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 rot="-1440000">
            <a:off x="3478213" y="3352800"/>
            <a:ext cx="1425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at lower cost</a:t>
            </a:r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 rot="1560000">
            <a:off x="3546475" y="4343400"/>
            <a:ext cx="15938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Price premium</a:t>
            </a: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 rot="1560000">
            <a:off x="3108325" y="4648200"/>
            <a:ext cx="21685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from unique product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509588" y="1065213"/>
            <a:ext cx="8027987" cy="2568575"/>
          </a:xfrm>
          <a:gradFill rotWithShape="0">
            <a:gsLst>
              <a:gs pos="0">
                <a:srgbClr val="2F487B"/>
              </a:gs>
              <a:gs pos="50000">
                <a:srgbClr val="6195FD"/>
              </a:gs>
              <a:gs pos="100000">
                <a:srgbClr val="2F487B"/>
              </a:gs>
            </a:gsLst>
            <a:lin ang="5400000" scaled="1"/>
          </a:gradFill>
          <a:ln cap="flat"/>
        </p:spPr>
        <p:txBody>
          <a:bodyPr/>
          <a:lstStyle/>
          <a:p>
            <a:pPr eaLnBrk="1" hangingPunct="1"/>
            <a:r>
              <a:rPr lang="en-US" altLang="en-US" sz="2800"/>
              <a:t>    </a:t>
            </a:r>
            <a:r>
              <a:rPr lang="en-US" altLang="en-US" sz="5400"/>
              <a:t>THE CONCEPT OF </a:t>
            </a:r>
            <a:r>
              <a:rPr lang="en-US" altLang="en-US" sz="5400">
                <a:solidFill>
                  <a:schemeClr val="tx1"/>
                </a:solidFill>
              </a:rPr>
              <a:t>STRATEGY </a:t>
            </a:r>
            <a:r>
              <a:rPr lang="en-US" altLang="en-US" sz="5400"/>
              <a:t>    </a:t>
            </a:r>
            <a:br>
              <a:rPr lang="en-US" altLang="en-US" sz="5400"/>
            </a:br>
            <a:endParaRPr lang="en-US" altLang="en-US" sz="5400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114800"/>
            <a:ext cx="7924800" cy="1524000"/>
          </a:xfrm>
        </p:spPr>
        <p:txBody>
          <a:bodyPr/>
          <a:lstStyle/>
          <a:p>
            <a:pPr marL="342900" indent="-342900" eaLnBrk="1" hangingPunct="1"/>
            <a:r>
              <a:rPr lang="en-US" altLang="en-US" sz="3000" b="1">
                <a:latin typeface="Arial" panose="020B0604020202020204" pitchFamily="34" charset="0"/>
              </a:rPr>
              <a:t>The Concept of Strategy and the Pursuit of </a:t>
            </a:r>
            <a:r>
              <a:rPr lang="en-US" altLang="en-US" sz="3000" b="1">
                <a:solidFill>
                  <a:srgbClr val="FF0000"/>
                </a:solidFill>
                <a:latin typeface="Arial" panose="020B0604020202020204" pitchFamily="34" charset="0"/>
              </a:rPr>
              <a:t>Sustainable Above-Normal Profits</a:t>
            </a:r>
          </a:p>
          <a:p>
            <a:pPr marL="342900" indent="-342900" eaLnBrk="1" hangingPunct="1"/>
            <a:endParaRPr lang="en-US" altLang="en-US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2895600"/>
            <a:ext cx="252412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158750"/>
            <a:ext cx="7759700" cy="825500"/>
          </a:xfrm>
          <a:solidFill>
            <a:srgbClr val="003366"/>
          </a:solidFill>
          <a:ln w="127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3200" b="1">
                <a:solidFill>
                  <a:srgbClr val="FFFF00"/>
                </a:solidFill>
                <a:latin typeface="Arial" panose="020B0604020202020204" pitchFamily="34" charset="0"/>
              </a:rPr>
              <a:t>Drivers of Cost Advantage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969963" y="3073400"/>
            <a:ext cx="2943225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PRODUCTION TECHNIQUES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828800" y="3657600"/>
            <a:ext cx="2030413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PRODUCT DESIGN</a:t>
            </a: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2286000" y="4495800"/>
            <a:ext cx="1557338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INPUT COSTS</a:t>
            </a: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1371600" y="5486400"/>
            <a:ext cx="2549525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CAPACITY UTILIZATION</a:t>
            </a:r>
          </a:p>
        </p:txBody>
      </p:sp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1371600" y="6248400"/>
            <a:ext cx="2490788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RESIDUAL EFFICIENCY</a:t>
            </a: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046163" y="2235200"/>
            <a:ext cx="2890837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ECONOMIES OF LEARNING</a:t>
            </a:r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1427163" y="1473200"/>
            <a:ext cx="2517775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ECONOMIES OF SCALE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4953000" y="6172200"/>
            <a:ext cx="3646488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Organizational slack; Motivation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   culture; Managerial efficiency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4953000" y="5486400"/>
            <a:ext cx="3273425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Ratio of fixed to variable costs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Speed of capacity adjustment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4953000" y="4267200"/>
            <a:ext cx="3228975" cy="1079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Location advantages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Ownership of low-cost inputs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Non-union labor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Bargaining power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4953000" y="3581400"/>
            <a:ext cx="3956050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Standardizing designs &amp; components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Design for manufacture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5029200" y="2895600"/>
            <a:ext cx="3886200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Process innovation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Reengineering business processes</a:t>
            </a:r>
          </a:p>
        </p:txBody>
      </p:sp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5008563" y="2159000"/>
            <a:ext cx="3530600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Increased dexterity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Improved organizational routines</a:t>
            </a:r>
          </a:p>
        </p:txBody>
      </p:sp>
      <p:sp>
        <p:nvSpPr>
          <p:cNvPr id="45072" name="Rectangle 16"/>
          <p:cNvSpPr>
            <a:spLocks noChangeArrowheads="1"/>
          </p:cNvSpPr>
          <p:nvPr/>
        </p:nvSpPr>
        <p:spPr bwMode="auto">
          <a:xfrm>
            <a:off x="5008563" y="1397000"/>
            <a:ext cx="3724275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Indivisibli\ties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600">
                <a:latin typeface="Arial" panose="020B0604020202020204" pitchFamily="34" charset="0"/>
              </a:rPr>
              <a:t> Specialization and division of labor</a:t>
            </a:r>
          </a:p>
        </p:txBody>
      </p:sp>
      <p:sp>
        <p:nvSpPr>
          <p:cNvPr id="45073" name="AutoShape 17"/>
          <p:cNvSpPr>
            <a:spLocks noChangeArrowheads="1"/>
          </p:cNvSpPr>
          <p:nvPr/>
        </p:nvSpPr>
        <p:spPr bwMode="auto">
          <a:xfrm>
            <a:off x="3968750" y="1606550"/>
            <a:ext cx="984250" cy="146050"/>
          </a:xfrm>
          <a:prstGeom prst="rightArrow">
            <a:avLst>
              <a:gd name="adj1" fmla="val 50000"/>
              <a:gd name="adj2" fmla="val 33705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5074" name="AutoShape 18"/>
          <p:cNvSpPr>
            <a:spLocks noChangeArrowheads="1"/>
          </p:cNvSpPr>
          <p:nvPr/>
        </p:nvSpPr>
        <p:spPr bwMode="auto">
          <a:xfrm>
            <a:off x="3886200" y="6400800"/>
            <a:ext cx="1054100" cy="139700"/>
          </a:xfrm>
          <a:prstGeom prst="rightArrow">
            <a:avLst>
              <a:gd name="adj1" fmla="val 50000"/>
              <a:gd name="adj2" fmla="val 377378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5075" name="AutoShape 19"/>
          <p:cNvSpPr>
            <a:spLocks noChangeArrowheads="1"/>
          </p:cNvSpPr>
          <p:nvPr/>
        </p:nvSpPr>
        <p:spPr bwMode="auto">
          <a:xfrm>
            <a:off x="3962400" y="5638800"/>
            <a:ext cx="990600" cy="152400"/>
          </a:xfrm>
          <a:prstGeom prst="rightArrow">
            <a:avLst>
              <a:gd name="adj1" fmla="val 50000"/>
              <a:gd name="adj2" fmla="val 32509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5076" name="AutoShape 20"/>
          <p:cNvSpPr>
            <a:spLocks noChangeArrowheads="1"/>
          </p:cNvSpPr>
          <p:nvPr/>
        </p:nvSpPr>
        <p:spPr bwMode="auto">
          <a:xfrm>
            <a:off x="3886200" y="4572000"/>
            <a:ext cx="990600" cy="152400"/>
          </a:xfrm>
          <a:prstGeom prst="rightArrow">
            <a:avLst>
              <a:gd name="adj1" fmla="val 50000"/>
              <a:gd name="adj2" fmla="val 32509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5077" name="AutoShape 21"/>
          <p:cNvSpPr>
            <a:spLocks noChangeArrowheads="1"/>
          </p:cNvSpPr>
          <p:nvPr/>
        </p:nvSpPr>
        <p:spPr bwMode="auto">
          <a:xfrm>
            <a:off x="3886200" y="3810000"/>
            <a:ext cx="1066800" cy="152400"/>
          </a:xfrm>
          <a:prstGeom prst="rightArrow">
            <a:avLst>
              <a:gd name="adj1" fmla="val 50000"/>
              <a:gd name="adj2" fmla="val 350097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5078" name="AutoShape 22"/>
          <p:cNvSpPr>
            <a:spLocks noChangeArrowheads="1"/>
          </p:cNvSpPr>
          <p:nvPr/>
        </p:nvSpPr>
        <p:spPr bwMode="auto">
          <a:xfrm>
            <a:off x="3968750" y="2368550"/>
            <a:ext cx="984250" cy="146050"/>
          </a:xfrm>
          <a:prstGeom prst="rightArrow">
            <a:avLst>
              <a:gd name="adj1" fmla="val 50000"/>
              <a:gd name="adj2" fmla="val 33705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5079" name="AutoShape 23"/>
          <p:cNvSpPr>
            <a:spLocks noChangeArrowheads="1"/>
          </p:cNvSpPr>
          <p:nvPr/>
        </p:nvSpPr>
        <p:spPr bwMode="auto">
          <a:xfrm>
            <a:off x="3968750" y="3206750"/>
            <a:ext cx="984250" cy="146050"/>
          </a:xfrm>
          <a:prstGeom prst="rightArrow">
            <a:avLst>
              <a:gd name="adj1" fmla="val 50000"/>
              <a:gd name="adj2" fmla="val 337050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xfrm>
            <a:off x="1231900" y="622300"/>
            <a:ext cx="6680200" cy="596900"/>
          </a:xfrm>
          <a:solidFill>
            <a:srgbClr val="003366"/>
          </a:solidFill>
          <a:ln w="254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The Nature of Differentiation</a:t>
            </a: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768350" y="2520950"/>
            <a:ext cx="520700" cy="215900"/>
          </a:xfrm>
          <a:prstGeom prst="rightArrow">
            <a:avLst>
              <a:gd name="adj1" fmla="val 50000"/>
              <a:gd name="adj2" fmla="val 120666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2438400" y="5181600"/>
            <a:ext cx="6096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H="1">
            <a:off x="5486400" y="5181600"/>
            <a:ext cx="53340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990600" y="5638800"/>
            <a:ext cx="7216775" cy="955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	   </a:t>
            </a:r>
            <a:r>
              <a:rPr lang="en-US" altLang="en-US" sz="2000" b="1">
                <a:latin typeface="Arial" panose="020B0604020202020204" pitchFamily="34" charset="0"/>
              </a:rPr>
              <a:t>TOTAL CUSTOMER RESPONSIVENESS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Differentiation not just about the </a:t>
            </a:r>
            <a:r>
              <a:rPr lang="en-US" altLang="en-US" sz="1800" b="1" i="1">
                <a:latin typeface="Arial" panose="020B0604020202020204" pitchFamily="34" charset="0"/>
              </a:rPr>
              <a:t>product</a:t>
            </a:r>
            <a:r>
              <a:rPr lang="en-US" altLang="en-US" sz="1800" b="1">
                <a:latin typeface="Arial" panose="020B0604020202020204" pitchFamily="34" charset="0"/>
              </a:rPr>
              <a:t>, it embraces the whole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>
                <a:latin typeface="Arial" panose="020B0604020202020204" pitchFamily="34" charset="0"/>
              </a:rPr>
              <a:t>relationship</a:t>
            </a:r>
            <a:r>
              <a:rPr lang="en-US" altLang="en-US" sz="1800" b="1">
                <a:latin typeface="Arial" panose="020B0604020202020204" pitchFamily="34" charset="0"/>
              </a:rPr>
              <a:t> between the supplier and the customer.</a:t>
            </a:r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4856163" y="3225800"/>
            <a:ext cx="3830637" cy="195103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73152" tIns="115200" rIns="27432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INTANGIBLE DIFFERENTATION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Unobservable and subjective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characteristics that appeal to customer’s image, status, identity, and desire for exclusivity </a:t>
            </a: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207963" y="3225800"/>
            <a:ext cx="4105275" cy="190658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11520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 TANGIBLE DIFFERENTATION</a:t>
            </a:r>
          </a:p>
          <a:p>
            <a:pPr algn="ctr" eaLnBrk="1" hangingPunct="1"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Observable product characteristics: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 size, color, materials, etc.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 performance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 packaging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1800" b="1">
                <a:latin typeface="Arial" panose="020B0604020202020204" pitchFamily="34" charset="0"/>
              </a:rPr>
              <a:t> complementary services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533400" y="1676400"/>
            <a:ext cx="8005763" cy="109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DEFINITION: “</a:t>
            </a:r>
            <a:r>
              <a:rPr lang="en-US" altLang="en-US" sz="2000" b="1" i="1">
                <a:latin typeface="Arial" panose="020B0604020202020204" pitchFamily="34" charset="0"/>
              </a:rPr>
              <a:t>Providing something unique that is valuable to 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>
                <a:latin typeface="Arial" panose="020B0604020202020204" pitchFamily="34" charset="0"/>
              </a:rPr>
              <a:t>buyer beyond simply offering a low price</a:t>
            </a:r>
            <a:r>
              <a:rPr lang="en-US" altLang="en-US" sz="2000" b="1">
                <a:latin typeface="Arial" panose="020B0604020202020204" pitchFamily="34" charset="0"/>
              </a:rPr>
              <a:t>.”  (M. Porter)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	</a:t>
            </a:r>
            <a:r>
              <a:rPr lang="en-US" altLang="en-US" sz="2000" b="1" i="1">
                <a:solidFill>
                  <a:srgbClr val="FF9900"/>
                </a:solidFill>
                <a:latin typeface="Arial" panose="020B0604020202020204" pitchFamily="34" charset="0"/>
              </a:rPr>
              <a:t>THE KEY IS TO CREATE VALUE FOR THE CUSTOMER</a:t>
            </a:r>
            <a:r>
              <a:rPr lang="en-US" altLang="en-US" sz="20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>
            <a:off x="685800" y="2514600"/>
            <a:ext cx="749300" cy="152400"/>
          </a:xfrm>
          <a:prstGeom prst="rightArrow">
            <a:avLst>
              <a:gd name="adj1" fmla="val 50000"/>
              <a:gd name="adj2" fmla="val 245947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226300" cy="977900"/>
          </a:xfrm>
          <a:solidFill>
            <a:srgbClr val="003366"/>
          </a:solidFill>
          <a:ln w="254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Identifying Differentiation Potential: </a:t>
            </a:r>
            <a:b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The Demand Side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846263" y="2074863"/>
            <a:ext cx="731837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4132263" y="2209800"/>
            <a:ext cx="5032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V="1">
            <a:off x="1692275" y="3648075"/>
            <a:ext cx="884238" cy="630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V="1">
            <a:off x="4130675" y="3267075"/>
            <a:ext cx="427038" cy="4778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4132263" y="3751263"/>
            <a:ext cx="274637" cy="7318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1693863" y="4284663"/>
            <a:ext cx="808037" cy="1265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>
            <a:off x="3675063" y="5656263"/>
            <a:ext cx="655637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6494463" y="4495800"/>
            <a:ext cx="2873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6494463" y="3276600"/>
            <a:ext cx="2873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6400800" y="2209800"/>
            <a:ext cx="3048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207963" y="1974850"/>
            <a:ext cx="1657350" cy="3460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THE PRODUCT</a:t>
            </a: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223838" y="3957638"/>
            <a:ext cx="1457325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THE CUSTOMER</a:t>
            </a:r>
          </a:p>
        </p:txBody>
      </p:sp>
      <p:sp>
        <p:nvSpPr>
          <p:cNvPr id="49169" name="Rectangle 17"/>
          <p:cNvSpPr>
            <a:spLocks noChangeArrowheads="1"/>
          </p:cNvSpPr>
          <p:nvPr/>
        </p:nvSpPr>
        <p:spPr bwMode="auto">
          <a:xfrm>
            <a:off x="2509838" y="1900238"/>
            <a:ext cx="1762125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What needs does it satisfy?</a:t>
            </a:r>
          </a:p>
        </p:txBody>
      </p:sp>
      <p:sp>
        <p:nvSpPr>
          <p:cNvPr id="49170" name="Rectangle 18"/>
          <p:cNvSpPr>
            <a:spLocks noChangeArrowheads="1"/>
          </p:cNvSpPr>
          <p:nvPr/>
        </p:nvSpPr>
        <p:spPr bwMode="auto">
          <a:xfrm>
            <a:off x="2586038" y="3271838"/>
            <a:ext cx="1533525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By what criteria do they choose?</a:t>
            </a:r>
          </a:p>
        </p:txBody>
      </p:sp>
      <p:sp>
        <p:nvSpPr>
          <p:cNvPr id="49171" name="Rectangle 19"/>
          <p:cNvSpPr>
            <a:spLocks noChangeArrowheads="1"/>
          </p:cNvSpPr>
          <p:nvPr/>
        </p:nvSpPr>
        <p:spPr bwMode="auto">
          <a:xfrm>
            <a:off x="2586038" y="5176838"/>
            <a:ext cx="1152525" cy="8350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What motivates them?</a:t>
            </a:r>
          </a:p>
        </p:txBody>
      </p:sp>
      <p:sp>
        <p:nvSpPr>
          <p:cNvPr id="49172" name="Rectangle 20"/>
          <p:cNvSpPr>
            <a:spLocks noChangeArrowheads="1"/>
          </p:cNvSpPr>
          <p:nvPr/>
        </p:nvSpPr>
        <p:spPr bwMode="auto">
          <a:xfrm>
            <a:off x="4643438" y="1976438"/>
            <a:ext cx="1762125" cy="5905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What are key attributes?</a:t>
            </a:r>
          </a:p>
        </p:txBody>
      </p:sp>
      <p:sp>
        <p:nvSpPr>
          <p:cNvPr id="49173" name="Rectangle 21"/>
          <p:cNvSpPr>
            <a:spLocks noChangeArrowheads="1"/>
          </p:cNvSpPr>
          <p:nvPr/>
        </p:nvSpPr>
        <p:spPr bwMode="auto">
          <a:xfrm>
            <a:off x="4567238" y="2738438"/>
            <a:ext cx="1914525" cy="13239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Relate patterns of customer preferences to product attributes</a:t>
            </a:r>
          </a:p>
        </p:txBody>
      </p:sp>
      <p:sp>
        <p:nvSpPr>
          <p:cNvPr id="49174" name="Rectangle 22"/>
          <p:cNvSpPr>
            <a:spLocks noChangeArrowheads="1"/>
          </p:cNvSpPr>
          <p:nvPr/>
        </p:nvSpPr>
        <p:spPr bwMode="auto">
          <a:xfrm>
            <a:off x="4491038" y="4110038"/>
            <a:ext cx="1990725" cy="1079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What price premiums do product attributes command?</a:t>
            </a:r>
          </a:p>
        </p:txBody>
      </p:sp>
      <p:sp>
        <p:nvSpPr>
          <p:cNvPr id="49175" name="Rectangle 23"/>
          <p:cNvSpPr>
            <a:spLocks noChangeArrowheads="1"/>
          </p:cNvSpPr>
          <p:nvPr/>
        </p:nvSpPr>
        <p:spPr bwMode="auto">
          <a:xfrm>
            <a:off x="4338638" y="5253038"/>
            <a:ext cx="2219325" cy="15684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What are demographic, sociological, psychological correlates of customer behavior?</a:t>
            </a:r>
          </a:p>
        </p:txBody>
      </p:sp>
      <p:sp>
        <p:nvSpPr>
          <p:cNvPr id="49176" name="Rectangle 24"/>
          <p:cNvSpPr>
            <a:spLocks noChangeArrowheads="1"/>
          </p:cNvSpPr>
          <p:nvPr/>
        </p:nvSpPr>
        <p:spPr bwMode="auto">
          <a:xfrm>
            <a:off x="6913563" y="2281238"/>
            <a:ext cx="2143125" cy="42576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FORMULATE DIFFERENTIATION STRATEGY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 Select product positioning in relation to product attributes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 Select target customer group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 Ensure customer / product compatibility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latin typeface="Arial" panose="020B0604020202020204" pitchFamily="34" charset="0"/>
              </a:rPr>
              <a:t> Evaluate costs and benefits of differentiation</a:t>
            </a:r>
          </a:p>
        </p:txBody>
      </p:sp>
      <p:sp>
        <p:nvSpPr>
          <p:cNvPr id="49177" name="Line 25"/>
          <p:cNvSpPr>
            <a:spLocks noChangeShapeType="1"/>
          </p:cNvSpPr>
          <p:nvPr/>
        </p:nvSpPr>
        <p:spPr bwMode="auto">
          <a:xfrm>
            <a:off x="6570663" y="5715000"/>
            <a:ext cx="28733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>
          <a:xfrm>
            <a:off x="698500" y="622300"/>
            <a:ext cx="7747000" cy="1041400"/>
          </a:xfrm>
          <a:solidFill>
            <a:srgbClr val="003366"/>
          </a:solidFill>
          <a:ln w="254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Value Chain to Identify Differentiation Potential on the Supply Side</a:t>
            </a:r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330200" y="2997200"/>
            <a:ext cx="8712200" cy="2692400"/>
          </a:xfrm>
          <a:prstGeom prst="homePlate">
            <a:avLst>
              <a:gd name="adj" fmla="val 107862"/>
            </a:avLst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366713" y="2058988"/>
            <a:ext cx="76168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FIRM INFRASTRUCTURE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HUMAN RESOURCE MANAGEMENT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TECHNOLOGY DEVELOPMENT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160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INBOUND       OPERATIONS      OUTBOUND     MARKETING	SERVICE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LOGISTICS			LOGISTICS        &amp; SALES</a:t>
            </a:r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392113" y="3505200"/>
            <a:ext cx="6764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315913" y="3810000"/>
            <a:ext cx="75263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34963" y="4191000"/>
            <a:ext cx="825023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604838" y="1976438"/>
            <a:ext cx="1838325" cy="739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MIS that supports fast response capabilities</a:t>
            </a: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3271838" y="1976438"/>
            <a:ext cx="1838325" cy="739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Training to support customer service excellence</a:t>
            </a:r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6253163" y="2052638"/>
            <a:ext cx="2286000" cy="739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Unique product features. Fast new product development</a:t>
            </a:r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>
            <a:off x="1447800" y="2754313"/>
            <a:ext cx="0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4887913" y="2754313"/>
            <a:ext cx="1277937" cy="896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>
            <a:off x="7467600" y="2830513"/>
            <a:ext cx="0" cy="1201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6"/>
          <p:cNvSpPr>
            <a:spLocks noChangeArrowheads="1"/>
          </p:cNvSpPr>
          <p:nvPr/>
        </p:nvSpPr>
        <p:spPr bwMode="auto">
          <a:xfrm>
            <a:off x="157163" y="6015038"/>
            <a:ext cx="1438275" cy="739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Quality of components &amp; materials</a:t>
            </a:r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1676400" y="4202113"/>
            <a:ext cx="0" cy="150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>
            <a:off x="3276600" y="4202113"/>
            <a:ext cx="0" cy="150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4724400" y="4202113"/>
            <a:ext cx="0" cy="150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6248400" y="4202113"/>
            <a:ext cx="0" cy="1430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1681163" y="6015038"/>
            <a:ext cx="1362075" cy="739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Defect free products. Wide variety</a:t>
            </a: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3128963" y="6015038"/>
            <a:ext cx="1438275" cy="7397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Fast delivery. Efficient order processing</a:t>
            </a:r>
          </a:p>
        </p:txBody>
      </p:sp>
      <p:sp>
        <p:nvSpPr>
          <p:cNvPr id="51223" name="Rectangle 23"/>
          <p:cNvSpPr>
            <a:spLocks noChangeArrowheads="1"/>
          </p:cNvSpPr>
          <p:nvPr/>
        </p:nvSpPr>
        <p:spPr bwMode="auto">
          <a:xfrm>
            <a:off x="4729163" y="6091238"/>
            <a:ext cx="1514475" cy="5270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Building brand reputation</a:t>
            </a:r>
          </a:p>
        </p:txBody>
      </p:sp>
      <p:sp>
        <p:nvSpPr>
          <p:cNvPr id="51224" name="Rectangle 24"/>
          <p:cNvSpPr>
            <a:spLocks noChangeArrowheads="1"/>
          </p:cNvSpPr>
          <p:nvPr/>
        </p:nvSpPr>
        <p:spPr bwMode="auto">
          <a:xfrm>
            <a:off x="7234238" y="5405438"/>
            <a:ext cx="1838325" cy="9525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Customer technical support. Consumer credit. Availability of spares</a:t>
            </a:r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>
            <a:off x="914400" y="572611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>
            <a:off x="2438400" y="572611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>
            <a:off x="3886200" y="5726113"/>
            <a:ext cx="0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Line 28"/>
          <p:cNvSpPr>
            <a:spLocks noChangeShapeType="1"/>
          </p:cNvSpPr>
          <p:nvPr/>
        </p:nvSpPr>
        <p:spPr bwMode="auto">
          <a:xfrm>
            <a:off x="5486400" y="5726113"/>
            <a:ext cx="0" cy="363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>
            <a:off x="8153400" y="4811713"/>
            <a:ext cx="0" cy="5921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509588" y="1006475"/>
            <a:ext cx="8027987" cy="2582863"/>
          </a:xfrm>
          <a:gradFill rotWithShape="0">
            <a:gsLst>
              <a:gs pos="0">
                <a:srgbClr val="2F487B"/>
              </a:gs>
              <a:gs pos="50000">
                <a:srgbClr val="6195FD"/>
              </a:gs>
              <a:gs pos="100000">
                <a:srgbClr val="2F487B"/>
              </a:gs>
            </a:gsLst>
            <a:lin ang="5400000" scaled="1"/>
          </a:gradFill>
          <a:ln cap="flat"/>
        </p:spPr>
        <p:txBody>
          <a:bodyPr/>
          <a:lstStyle/>
          <a:p>
            <a:pPr eaLnBrk="1" hangingPunct="1"/>
            <a:r>
              <a:rPr lang="en-US" altLang="en-US" sz="2800"/>
              <a:t>    </a:t>
            </a:r>
            <a:r>
              <a:rPr lang="en-US" altLang="en-US" sz="5400"/>
              <a:t>INDUSTRY ANALYSIS AND POSITIONING     </a:t>
            </a:r>
            <a:br>
              <a:rPr lang="en-US" altLang="en-US" sz="5400"/>
            </a:br>
            <a:endParaRPr lang="en-US" altLang="en-US" sz="5400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114800"/>
            <a:ext cx="7924800" cy="1524000"/>
          </a:xfrm>
        </p:spPr>
        <p:txBody>
          <a:bodyPr/>
          <a:lstStyle/>
          <a:p>
            <a:pPr marL="342900" indent="-342900" eaLnBrk="1" hangingPunct="1"/>
            <a:r>
              <a:rPr lang="en-US" altLang="en-US" sz="2800" b="1">
                <a:latin typeface="Arial" panose="020B0604020202020204" pitchFamily="34" charset="0"/>
              </a:rPr>
              <a:t>Determining </a:t>
            </a: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Industry Attractiveness </a:t>
            </a:r>
            <a:r>
              <a:rPr lang="en-US" altLang="en-US" sz="2800" b="1">
                <a:latin typeface="Arial" panose="020B0604020202020204" pitchFamily="34" charset="0"/>
              </a:rPr>
              <a:t>and Identifying </a:t>
            </a: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Strategic Opportunities</a:t>
            </a:r>
          </a:p>
          <a:p>
            <a:pPr marL="342900" indent="-342900" eaLnBrk="1" hangingPunct="1"/>
            <a:endParaRPr lang="en-US" altLang="en-US" sz="1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582613" y="2727325"/>
            <a:ext cx="203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3124200" y="2514600"/>
            <a:ext cx="2187575" cy="19431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THE INDUSTRY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ENVIRONMENT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SzTx/>
            </a:pPr>
            <a:r>
              <a:rPr lang="en-US" altLang="en-US" sz="2000" b="1">
                <a:latin typeface="Arial" panose="020B0604020202020204" pitchFamily="34" charset="0"/>
              </a:rPr>
              <a:t> Suppliers</a:t>
            </a:r>
          </a:p>
          <a:p>
            <a:pPr>
              <a:spcBef>
                <a:spcPct val="0"/>
              </a:spcBef>
              <a:buSzTx/>
            </a:pPr>
            <a:r>
              <a:rPr lang="en-US" altLang="en-US" sz="2000" b="1">
                <a:latin typeface="Arial" panose="020B0604020202020204" pitchFamily="34" charset="0"/>
              </a:rPr>
              <a:t> Competitors</a:t>
            </a:r>
          </a:p>
          <a:p>
            <a:pPr>
              <a:spcBef>
                <a:spcPct val="0"/>
              </a:spcBef>
              <a:buSzTx/>
            </a:pPr>
            <a:r>
              <a:rPr lang="en-US" altLang="en-US" sz="2000" b="1">
                <a:latin typeface="Arial" panose="020B0604020202020204" pitchFamily="34" charset="0"/>
              </a:rPr>
              <a:t> Customers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57200" y="1752600"/>
            <a:ext cx="1968500" cy="1206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63550" y="4502150"/>
            <a:ext cx="1593850" cy="7556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57200" y="3276600"/>
            <a:ext cx="1739900" cy="520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6248400" y="1752600"/>
            <a:ext cx="1968500" cy="8255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6324600" y="3124200"/>
            <a:ext cx="1968500" cy="749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6665913" y="4619625"/>
            <a:ext cx="19081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Social structure</a:t>
            </a:r>
          </a:p>
        </p:txBody>
      </p:sp>
      <p:sp>
        <p:nvSpPr>
          <p:cNvPr id="55308" name="Oval 12"/>
          <p:cNvSpPr>
            <a:spLocks noChangeArrowheads="1"/>
          </p:cNvSpPr>
          <p:nvPr/>
        </p:nvSpPr>
        <p:spPr bwMode="auto">
          <a:xfrm>
            <a:off x="6559550" y="4502150"/>
            <a:ext cx="1968500" cy="596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 flipH="1">
            <a:off x="5473700" y="2235200"/>
            <a:ext cx="793750" cy="336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 flipH="1">
            <a:off x="5397500" y="3454400"/>
            <a:ext cx="946150" cy="184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 flipH="1" flipV="1">
            <a:off x="5395913" y="4329113"/>
            <a:ext cx="1173162" cy="487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V="1">
            <a:off x="2079625" y="4327525"/>
            <a:ext cx="869950" cy="488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>
            <a:off x="2235200" y="3530600"/>
            <a:ext cx="641350" cy="31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8"/>
          <p:cNvSpPr>
            <a:spLocks noChangeShapeType="1"/>
          </p:cNvSpPr>
          <p:nvPr/>
        </p:nvSpPr>
        <p:spPr bwMode="auto">
          <a:xfrm>
            <a:off x="2463800" y="2463800"/>
            <a:ext cx="488950" cy="336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923" name="Rectangle 19"/>
          <p:cNvSpPr>
            <a:spLocks noChangeArrowheads="1"/>
          </p:cNvSpPr>
          <p:nvPr/>
        </p:nvSpPr>
        <p:spPr bwMode="auto">
          <a:xfrm>
            <a:off x="376238" y="1900238"/>
            <a:ext cx="1990725" cy="912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The national/ international economy</a:t>
            </a:r>
          </a:p>
        </p:txBody>
      </p:sp>
      <p:sp>
        <p:nvSpPr>
          <p:cNvPr id="123924" name="Rectangle 20"/>
          <p:cNvSpPr>
            <a:spLocks noChangeArrowheads="1"/>
          </p:cNvSpPr>
          <p:nvPr/>
        </p:nvSpPr>
        <p:spPr bwMode="auto">
          <a:xfrm>
            <a:off x="604838" y="3348038"/>
            <a:ext cx="15335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Technology</a:t>
            </a:r>
          </a:p>
        </p:txBody>
      </p:sp>
      <p:sp>
        <p:nvSpPr>
          <p:cNvPr id="123925" name="Rectangle 21"/>
          <p:cNvSpPr>
            <a:spLocks noChangeArrowheads="1"/>
          </p:cNvSpPr>
          <p:nvPr/>
        </p:nvSpPr>
        <p:spPr bwMode="auto">
          <a:xfrm>
            <a:off x="452438" y="4572000"/>
            <a:ext cx="16097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Government</a:t>
            </a:r>
          </a:p>
          <a:p>
            <a:pPr algn="ctr" defTabSz="762000">
              <a:defRPr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&amp; Politics</a:t>
            </a:r>
          </a:p>
        </p:txBody>
      </p:sp>
      <p:sp>
        <p:nvSpPr>
          <p:cNvPr id="123926" name="Rectangle 22"/>
          <p:cNvSpPr>
            <a:spLocks noChangeArrowheads="1"/>
          </p:cNvSpPr>
          <p:nvPr/>
        </p:nvSpPr>
        <p:spPr bwMode="auto">
          <a:xfrm>
            <a:off x="6243638" y="1824038"/>
            <a:ext cx="19907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The natural environment</a:t>
            </a:r>
          </a:p>
        </p:txBody>
      </p:sp>
      <p:sp>
        <p:nvSpPr>
          <p:cNvPr id="123927" name="Rectangle 23"/>
          <p:cNvSpPr>
            <a:spLocks noChangeArrowheads="1"/>
          </p:cNvSpPr>
          <p:nvPr/>
        </p:nvSpPr>
        <p:spPr bwMode="auto">
          <a:xfrm>
            <a:off x="6396038" y="3119438"/>
            <a:ext cx="199072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Demographic structure</a:t>
            </a:r>
          </a:p>
        </p:txBody>
      </p:sp>
      <p:sp>
        <p:nvSpPr>
          <p:cNvPr id="123928" name="Rectangle 24"/>
          <p:cNvSpPr>
            <a:spLocks noChangeArrowheads="1"/>
          </p:cNvSpPr>
          <p:nvPr/>
        </p:nvSpPr>
        <p:spPr bwMode="auto">
          <a:xfrm>
            <a:off x="6624638" y="4643438"/>
            <a:ext cx="19907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ctr" defTabSz="762000">
              <a:spcBef>
                <a:spcPct val="50000"/>
              </a:spcBef>
              <a:defRPr/>
            </a:pPr>
            <a:r>
              <a:rPr lang="en-US" sz="1800" b="1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Social structure</a:t>
            </a:r>
          </a:p>
        </p:txBody>
      </p:sp>
      <p:sp>
        <p:nvSpPr>
          <p:cNvPr id="55321" name="Rectangle 25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6324600" cy="990600"/>
          </a:xfrm>
          <a:solidFill>
            <a:srgbClr val="003366"/>
          </a:solidFill>
          <a:ln w="25400" cap="flat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defTabSz="762000" eaLnBrk="1" hangingPunct="1"/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From Environmental Analysis </a:t>
            </a:r>
            <a:b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to </a:t>
            </a:r>
            <a: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ndustry Analysis</a:t>
            </a:r>
          </a:p>
        </p:txBody>
      </p:sp>
      <p:sp>
        <p:nvSpPr>
          <p:cNvPr id="55322" name="Rectangle 26"/>
          <p:cNvSpPr>
            <a:spLocks noChangeArrowheads="1"/>
          </p:cNvSpPr>
          <p:nvPr/>
        </p:nvSpPr>
        <p:spPr bwMode="auto">
          <a:xfrm>
            <a:off x="533400" y="5486400"/>
            <a:ext cx="8413750" cy="1008063"/>
          </a:xfrm>
          <a:prstGeom prst="rect">
            <a:avLst/>
          </a:prstGeom>
          <a:solidFill>
            <a:srgbClr val="F6D2BA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</a:pPr>
            <a:r>
              <a:rPr lang="en-US" altLang="en-US" sz="1800" b="1" i="1">
                <a:latin typeface="Arial" panose="020B0604020202020204" pitchFamily="34" charset="0"/>
              </a:rPr>
              <a:t>The Industry Environment lies at the core of the Macro Environment. </a:t>
            </a:r>
          </a:p>
          <a:p>
            <a:pPr>
              <a:spcBef>
                <a:spcPct val="30000"/>
              </a:spcBef>
              <a:buSzTx/>
            </a:pPr>
            <a:r>
              <a:rPr lang="en-US" altLang="en-US" sz="1800" b="1" i="1">
                <a:latin typeface="Arial" panose="020B0604020202020204" pitchFamily="34" charset="0"/>
              </a:rPr>
              <a:t>The Macro Environment impacts the firm through its effect on the Industry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800" b="1" i="1">
                <a:latin typeface="Arial" panose="020B0604020202020204" pitchFamily="34" charset="0"/>
              </a:rPr>
              <a:t> Environment.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382000" cy="685800"/>
          </a:xfrm>
          <a:solidFill>
            <a:srgbClr val="000080"/>
          </a:solidFill>
          <a:ln w="25400" cap="flat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73152" rIns="45720"/>
          <a:lstStyle/>
          <a:p>
            <a:pPr defTabSz="762000" eaLnBrk="1" hangingPunct="1"/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Porter’s Five Forces of Competition Framework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3511550" y="3016250"/>
            <a:ext cx="2120900" cy="2197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663950" y="1976438"/>
            <a:ext cx="1665288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SUPPLIERS</a:t>
            </a: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703263" y="3933825"/>
            <a:ext cx="1489075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POTENTIAL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ENTRANTS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6731000" y="4086225"/>
            <a:ext cx="1781175" cy="37623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SUBSTITUTES</a:t>
            </a: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3867150" y="6045200"/>
            <a:ext cx="1255713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BUYERS</a:t>
            </a: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3576638" y="3073400"/>
            <a:ext cx="1990725" cy="6381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INDUSTRY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COMPETITORS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3695700" y="4467225"/>
            <a:ext cx="1755775" cy="63817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Rivalry among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existing firms</a:t>
            </a:r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2209800" y="4267200"/>
            <a:ext cx="11731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5780088" y="4267200"/>
            <a:ext cx="9445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4572000" y="2389188"/>
            <a:ext cx="0" cy="5635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2546350" y="2432050"/>
            <a:ext cx="35972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Arial" panose="020B0604020202020204" pitchFamily="34" charset="0"/>
              </a:rPr>
              <a:t>Bargaining power   of suppliers</a:t>
            </a:r>
          </a:p>
        </p:txBody>
      </p:sp>
      <p:sp>
        <p:nvSpPr>
          <p:cNvPr id="57360" name="Rectangle 16"/>
          <p:cNvSpPr>
            <a:spLocks noChangeArrowheads="1"/>
          </p:cNvSpPr>
          <p:nvPr/>
        </p:nvSpPr>
        <p:spPr bwMode="auto">
          <a:xfrm>
            <a:off x="2438400" y="5638800"/>
            <a:ext cx="33305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Arial" panose="020B0604020202020204" pitchFamily="34" charset="0"/>
              </a:rPr>
              <a:t>Bargaining power   of buyers</a:t>
            </a:r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V="1">
            <a:off x="4572000" y="5472113"/>
            <a:ext cx="0" cy="5635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2054225" y="3879850"/>
            <a:ext cx="14890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Arial" panose="020B0604020202020204" pitchFamily="34" charset="0"/>
              </a:rPr>
              <a:t>Threat of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Arial" panose="020B0604020202020204" pitchFamily="34" charset="0"/>
              </a:rPr>
              <a:t>new entrants</a:t>
            </a:r>
          </a:p>
        </p:txBody>
      </p:sp>
      <p:sp>
        <p:nvSpPr>
          <p:cNvPr id="57363" name="Rectangle 19"/>
          <p:cNvSpPr>
            <a:spLocks noChangeArrowheads="1"/>
          </p:cNvSpPr>
          <p:nvPr/>
        </p:nvSpPr>
        <p:spPr bwMode="auto">
          <a:xfrm>
            <a:off x="5486400" y="3581400"/>
            <a:ext cx="1528763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600" b="1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Arial" panose="020B0604020202020204" pitchFamily="34" charset="0"/>
              </a:rPr>
              <a:t>Threat of</a:t>
            </a:r>
          </a:p>
          <a:p>
            <a:pPr algn="ctr">
              <a:spcBef>
                <a:spcPct val="0"/>
              </a:spcBef>
              <a:buSzTx/>
              <a:buFontTx/>
              <a:buNone/>
            </a:pPr>
            <a:endParaRPr lang="en-US" altLang="en-US" sz="18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800" b="1">
                <a:solidFill>
                  <a:srgbClr val="FFFF00"/>
                </a:solidFill>
                <a:latin typeface="Arial" panose="020B0604020202020204" pitchFamily="34" charset="0"/>
              </a:rPr>
              <a:t>substitutes</a:t>
            </a:r>
          </a:p>
        </p:txBody>
      </p:sp>
      <p:graphicFrame>
        <p:nvGraphicFramePr>
          <p:cNvPr id="57364" name="Object 20">
            <a:hlinkClick r:id="" action="ppaction://ole?verb=0"/>
          </p:cNvPr>
          <p:cNvGraphicFramePr>
            <a:graphicFrameLocks/>
          </p:cNvGraphicFramePr>
          <p:nvPr/>
        </p:nvGraphicFramePr>
        <p:xfrm>
          <a:off x="4191000" y="3733800"/>
          <a:ext cx="8255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824069" imgH="748001" progId="MS_ClipArt_Gallery.2">
                  <p:embed/>
                </p:oleObj>
              </mc:Choice>
              <mc:Fallback>
                <p:oleObj name="Clip" r:id="rId3" imgW="824069" imgH="748001" progId="MS_ClipArt_Gallery.2">
                  <p:embed/>
                  <p:pic>
                    <p:nvPicPr>
                      <p:cNvPr id="0" name="Object 20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733800"/>
                        <a:ext cx="8255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 noChangeArrowheads="1"/>
          </p:cNvSpPr>
          <p:nvPr>
            <p:ph type="title"/>
          </p:nvPr>
        </p:nvSpPr>
        <p:spPr>
          <a:xfrm>
            <a:off x="723900" y="136525"/>
            <a:ext cx="8115300" cy="828675"/>
          </a:xfrm>
        </p:spPr>
        <p:txBody>
          <a:bodyPr/>
          <a:lstStyle/>
          <a:p>
            <a:r>
              <a:rPr lang="en-US" altLang="en-US" sz="2400" i="1">
                <a:solidFill>
                  <a:srgbClr val="000000"/>
                </a:solidFill>
              </a:rPr>
              <a:t>Value Chain Analysis – Porter’s Generic Value Chain </a:t>
            </a:r>
            <a:endParaRPr lang="en-US" altLang="en-US" sz="2400"/>
          </a:p>
        </p:txBody>
      </p:sp>
      <p:pic>
        <p:nvPicPr>
          <p:cNvPr id="5939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066800"/>
            <a:ext cx="8458200" cy="5654675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3276600" y="3124200"/>
            <a:ext cx="2355850" cy="1981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381000" y="3124200"/>
            <a:ext cx="2393950" cy="21828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THREAT OF ENTRY</a:t>
            </a:r>
          </a:p>
          <a:p>
            <a:pPr>
              <a:lnSpc>
                <a:spcPct val="90000"/>
              </a:lnSpc>
            </a:pPr>
            <a:r>
              <a:rPr lang="en-US" altLang="en-US" sz="1400" b="1">
                <a:latin typeface="Arial" panose="020B0604020202020204" pitchFamily="34" charset="0"/>
              </a:rPr>
              <a:t>Capital requirements</a:t>
            </a:r>
          </a:p>
          <a:p>
            <a:pPr>
              <a:lnSpc>
                <a:spcPct val="90000"/>
              </a:lnSpc>
            </a:pPr>
            <a:r>
              <a:rPr lang="en-US" altLang="en-US" sz="1400" b="1">
                <a:latin typeface="Arial" panose="020B0604020202020204" pitchFamily="34" charset="0"/>
              </a:rPr>
              <a:t>Economies of scale</a:t>
            </a:r>
          </a:p>
          <a:p>
            <a:pPr>
              <a:lnSpc>
                <a:spcPct val="90000"/>
              </a:lnSpc>
            </a:pPr>
            <a:r>
              <a:rPr lang="en-US" altLang="en-US" sz="1400" b="1">
                <a:latin typeface="Arial" panose="020B0604020202020204" pitchFamily="34" charset="0"/>
              </a:rPr>
              <a:t>Absolute cost advantage</a:t>
            </a:r>
          </a:p>
          <a:p>
            <a:pPr>
              <a:lnSpc>
                <a:spcPct val="90000"/>
              </a:lnSpc>
            </a:pPr>
            <a:r>
              <a:rPr lang="en-US" altLang="en-US" sz="1400" b="1">
                <a:latin typeface="Arial" panose="020B0604020202020204" pitchFamily="34" charset="0"/>
              </a:rPr>
              <a:t>Product differentiation</a:t>
            </a:r>
          </a:p>
          <a:p>
            <a:pPr>
              <a:lnSpc>
                <a:spcPct val="90000"/>
              </a:lnSpc>
            </a:pPr>
            <a:r>
              <a:rPr lang="en-US" altLang="en-US" sz="1400" b="1">
                <a:latin typeface="Arial" panose="020B0604020202020204" pitchFamily="34" charset="0"/>
              </a:rPr>
              <a:t>Access to distribution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channels</a:t>
            </a:r>
          </a:p>
          <a:p>
            <a:pPr>
              <a:lnSpc>
                <a:spcPct val="90000"/>
              </a:lnSpc>
            </a:pPr>
            <a:r>
              <a:rPr lang="en-US" altLang="en-US" sz="1400" b="1">
                <a:latin typeface="Arial" panose="020B0604020202020204" pitchFamily="34" charset="0"/>
              </a:rPr>
              <a:t>Legal/ regulatory barriers</a:t>
            </a:r>
          </a:p>
          <a:p>
            <a:pPr>
              <a:lnSpc>
                <a:spcPct val="90000"/>
              </a:lnSpc>
            </a:pPr>
            <a:r>
              <a:rPr lang="en-US" altLang="en-US" sz="1400" b="1">
                <a:latin typeface="Arial" panose="020B0604020202020204" pitchFamily="34" charset="0"/>
              </a:rPr>
              <a:t>Retaliation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6400800" y="3200400"/>
            <a:ext cx="1909763" cy="176053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SUBSTITUTE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COMPETITION</a:t>
            </a:r>
          </a:p>
          <a:p>
            <a:pPr>
              <a:spcBef>
                <a:spcPct val="40000"/>
              </a:spcBef>
              <a:buSzTx/>
            </a:pPr>
            <a:r>
              <a:rPr lang="en-US" altLang="en-US" sz="1400" b="1">
                <a:latin typeface="Arial" panose="020B0604020202020204" pitchFamily="34" charset="0"/>
              </a:rPr>
              <a:t> Buyers’ propensity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 to substitute</a:t>
            </a:r>
          </a:p>
          <a:p>
            <a:pPr>
              <a:spcBef>
                <a:spcPct val="10000"/>
              </a:spcBef>
              <a:buSzTx/>
            </a:pPr>
            <a:r>
              <a:rPr lang="en-US" altLang="en-US" sz="1400" b="1">
                <a:latin typeface="Arial" panose="020B0604020202020204" pitchFamily="34" charset="0"/>
              </a:rPr>
              <a:t> Relative prices &amp;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 performance of</a:t>
            </a:r>
          </a:p>
          <a:p>
            <a:pPr>
              <a:spcBef>
                <a:spcPct val="0"/>
              </a:spcBef>
              <a:spcAft>
                <a:spcPct val="30000"/>
              </a:spcAft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 substitutes</a:t>
            </a:r>
          </a:p>
        </p:txBody>
      </p:sp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276600" y="5562600"/>
            <a:ext cx="2438400" cy="10588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BUYER POWER</a:t>
            </a:r>
          </a:p>
          <a:p>
            <a:pPr>
              <a:spcBef>
                <a:spcPct val="0"/>
              </a:spcBef>
              <a:buSzTx/>
            </a:pPr>
            <a:r>
              <a:rPr lang="en-US" altLang="en-US" sz="1400" b="1">
                <a:latin typeface="Arial" panose="020B0604020202020204" pitchFamily="34" charset="0"/>
              </a:rPr>
              <a:t> Buyers’ price sensitivity</a:t>
            </a:r>
            <a:r>
              <a:rPr lang="en-US" altLang="en-US" sz="1600" b="1">
                <a:latin typeface="Arial" panose="020B0604020202020204" pitchFamily="34" charset="0"/>
              </a:rPr>
              <a:t> </a:t>
            </a:r>
          </a:p>
          <a:p>
            <a:pPr>
              <a:buSzTx/>
            </a:pPr>
            <a:r>
              <a:rPr lang="en-US" altLang="en-US" sz="1400" b="1">
                <a:latin typeface="Arial" panose="020B0604020202020204" pitchFamily="34" charset="0"/>
              </a:rPr>
              <a:t> Relative bargaining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 power</a:t>
            </a:r>
            <a:endParaRPr lang="en-US" altLang="en-US" sz="1600" b="1">
              <a:latin typeface="Arial" panose="020B0604020202020204" pitchFamily="34" charset="0"/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3352800" y="3200400"/>
            <a:ext cx="2214563" cy="18494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INDUSTRY RIVALRY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1400" b="1">
                <a:latin typeface="Arial" panose="020B0604020202020204" pitchFamily="34" charset="0"/>
              </a:rPr>
              <a:t>Concentration</a:t>
            </a:r>
          </a:p>
          <a:p>
            <a:pPr>
              <a:lnSpc>
                <a:spcPct val="90000"/>
              </a:lnSpc>
              <a:buSzTx/>
            </a:pPr>
            <a:r>
              <a:rPr lang="en-US" altLang="en-US" sz="1400" b="1">
                <a:latin typeface="Arial" panose="020B0604020202020204" pitchFamily="34" charset="0"/>
              </a:rPr>
              <a:t>Diversity of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competitors</a:t>
            </a:r>
          </a:p>
          <a:p>
            <a:pPr>
              <a:lnSpc>
                <a:spcPct val="90000"/>
              </a:lnSpc>
              <a:buSzTx/>
            </a:pPr>
            <a:r>
              <a:rPr lang="en-US" altLang="en-US" sz="1400" b="1">
                <a:latin typeface="Arial" panose="020B0604020202020204" pitchFamily="34" charset="0"/>
              </a:rPr>
              <a:t>Product differentiation</a:t>
            </a:r>
          </a:p>
          <a:p>
            <a:pPr>
              <a:lnSpc>
                <a:spcPct val="90000"/>
              </a:lnSpc>
              <a:buSzTx/>
            </a:pPr>
            <a:r>
              <a:rPr lang="en-US" altLang="en-US" sz="1400" b="1">
                <a:latin typeface="Arial" panose="020B0604020202020204" pitchFamily="34" charset="0"/>
              </a:rPr>
              <a:t>Excess capacity &amp;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exit barriers</a:t>
            </a:r>
          </a:p>
          <a:p>
            <a:pPr>
              <a:lnSpc>
                <a:spcPct val="90000"/>
              </a:lnSpc>
              <a:buSzTx/>
            </a:pPr>
            <a:r>
              <a:rPr lang="en-US" altLang="en-US" sz="1400" b="1">
                <a:latin typeface="Arial" panose="020B0604020202020204" pitchFamily="34" charset="0"/>
              </a:rPr>
              <a:t>Cost conditions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2743200" y="4191000"/>
            <a:ext cx="4873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5638800" y="4114800"/>
            <a:ext cx="762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4419600" y="2743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V="1">
            <a:off x="4419600" y="51054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3276600" y="1676400"/>
            <a:ext cx="2438400" cy="105886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</a:rPr>
              <a:t>SUPPLIER POWER</a:t>
            </a:r>
          </a:p>
          <a:p>
            <a:pPr>
              <a:spcBef>
                <a:spcPct val="0"/>
              </a:spcBef>
              <a:buSzTx/>
            </a:pPr>
            <a:r>
              <a:rPr lang="en-US" altLang="en-US" sz="1400" b="1">
                <a:latin typeface="Arial" panose="020B0604020202020204" pitchFamily="34" charset="0"/>
              </a:rPr>
              <a:t> Supplier concentration</a:t>
            </a:r>
            <a:r>
              <a:rPr lang="en-US" altLang="en-US" sz="1600" b="1">
                <a:latin typeface="Arial" panose="020B0604020202020204" pitchFamily="34" charset="0"/>
              </a:rPr>
              <a:t> </a:t>
            </a:r>
          </a:p>
          <a:p>
            <a:pPr>
              <a:buSzTx/>
            </a:pPr>
            <a:r>
              <a:rPr lang="en-US" altLang="en-US" sz="1400" b="1">
                <a:latin typeface="Arial" panose="020B0604020202020204" pitchFamily="34" charset="0"/>
              </a:rPr>
              <a:t> Relative bargaining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 power </a:t>
            </a:r>
            <a:endParaRPr lang="en-US" altLang="en-US" sz="1600" b="1">
              <a:latin typeface="Arial" panose="020B0604020202020204" pitchFamily="34" charset="0"/>
            </a:endParaRPr>
          </a:p>
        </p:txBody>
      </p:sp>
      <p:sp>
        <p:nvSpPr>
          <p:cNvPr id="60430" name="Rectangle 14"/>
          <p:cNvSpPr>
            <a:spLocks noChangeArrowheads="1"/>
          </p:cNvSpPr>
          <p:nvPr/>
        </p:nvSpPr>
        <p:spPr bwMode="auto">
          <a:xfrm>
            <a:off x="304800" y="609600"/>
            <a:ext cx="8534400" cy="609600"/>
          </a:xfrm>
          <a:prstGeom prst="rect">
            <a:avLst/>
          </a:prstGeom>
          <a:solidFill>
            <a:srgbClr val="003366"/>
          </a:solidFill>
          <a:ln w="12700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  <p:txBody>
          <a:bodyPr wrap="none" lIns="90488" tIns="44450" rIns="90488" bIns="44450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altLang="en-US" b="1">
                <a:solidFill>
                  <a:srgbClr val="FFFF00"/>
                </a:solidFill>
                <a:latin typeface="Arial" panose="020B0604020202020204" pitchFamily="34" charset="0"/>
              </a:rPr>
              <a:t>The Structural </a:t>
            </a:r>
            <a:r>
              <a:rPr lang="en-GB" altLang="en-US" b="1">
                <a:solidFill>
                  <a:srgbClr val="FFFF00"/>
                </a:solidFill>
                <a:latin typeface="Arial" panose="020B0604020202020204" pitchFamily="34" charset="0"/>
              </a:rPr>
              <a:t>Determinants of Competition</a:t>
            </a:r>
            <a:endParaRPr lang="en-US" altLang="en-US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xfrm>
            <a:off x="1384300" y="622300"/>
            <a:ext cx="6375400" cy="749300"/>
          </a:xfrm>
          <a:solidFill>
            <a:srgbClr val="003366"/>
          </a:solidFill>
          <a:ln w="25400" cap="flat">
            <a:solidFill>
              <a:srgbClr val="3366F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defTabSz="762000" eaLnBrk="1" hangingPunct="1"/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Applying Five-Forces Analysis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2150" y="1911350"/>
            <a:ext cx="7759700" cy="2355850"/>
          </a:xfrm>
          <a:solidFill>
            <a:schemeClr val="accent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762000" eaLnBrk="1" hangingPunct="1">
              <a:buFontTx/>
              <a:buNone/>
            </a:pPr>
            <a:r>
              <a:rPr lang="en-US" altLang="en-US" sz="2000" b="1" i="1">
                <a:latin typeface="Arial" panose="020B0604020202020204" pitchFamily="34" charset="0"/>
              </a:rPr>
              <a:t>Forecasting Industry Profitability</a:t>
            </a:r>
            <a:endParaRPr lang="en-US" altLang="en-US" sz="2000" b="1">
              <a:latin typeface="Arial" panose="020B0604020202020204" pitchFamily="34" charset="0"/>
            </a:endParaRPr>
          </a:p>
          <a:p>
            <a:pPr lvl="2" defTabSz="762000" eaLnBrk="1" hangingPunct="1">
              <a:spcBef>
                <a:spcPct val="30000"/>
              </a:spcBef>
            </a:pPr>
            <a:r>
              <a:rPr lang="en-US" altLang="en-US" b="1">
                <a:latin typeface="Arial" panose="020B0604020202020204" pitchFamily="34" charset="0"/>
              </a:rPr>
              <a:t>Past profitability a poor indicator of future profitability.</a:t>
            </a:r>
          </a:p>
          <a:p>
            <a:pPr lvl="2" defTabSz="762000" eaLnBrk="1" hangingPunct="1">
              <a:spcBef>
                <a:spcPct val="30000"/>
              </a:spcBef>
            </a:pPr>
            <a:r>
              <a:rPr lang="en-US" altLang="en-US" b="1">
                <a:latin typeface="Arial" panose="020B0604020202020204" pitchFamily="34" charset="0"/>
              </a:rPr>
              <a:t>If we can forecast </a:t>
            </a:r>
            <a:r>
              <a:rPr lang="en-US" altLang="en-US" b="1" i="1" u="sng">
                <a:latin typeface="Arial" panose="020B0604020202020204" pitchFamily="34" charset="0"/>
              </a:rPr>
              <a:t>changes in industry structure</a:t>
            </a:r>
            <a:r>
              <a:rPr lang="en-US" altLang="en-US" b="1">
                <a:latin typeface="Arial" panose="020B0604020202020204" pitchFamily="34" charset="0"/>
              </a:rPr>
              <a:t>  we can predict likely impact on </a:t>
            </a:r>
            <a:r>
              <a:rPr lang="en-US" altLang="en-US" b="1" i="1" u="sng">
                <a:latin typeface="Arial" panose="020B0604020202020204" pitchFamily="34" charset="0"/>
              </a:rPr>
              <a:t>competition</a:t>
            </a:r>
            <a:r>
              <a:rPr lang="en-US" altLang="en-US" b="1" u="sng">
                <a:latin typeface="Arial" panose="020B0604020202020204" pitchFamily="34" charset="0"/>
              </a:rPr>
              <a:t>  </a:t>
            </a:r>
            <a:r>
              <a:rPr lang="en-US" altLang="en-US" b="1">
                <a:latin typeface="Arial" panose="020B0604020202020204" pitchFamily="34" charset="0"/>
              </a:rPr>
              <a:t>and </a:t>
            </a:r>
            <a:r>
              <a:rPr lang="en-US" altLang="en-US" b="1" i="1" u="sng">
                <a:latin typeface="Arial" panose="020B0604020202020204" pitchFamily="34" charset="0"/>
              </a:rPr>
              <a:t>profitability</a:t>
            </a:r>
            <a:r>
              <a:rPr lang="en-US" altLang="en-US" b="1">
                <a:latin typeface="Arial" panose="020B0604020202020204" pitchFamily="34" charset="0"/>
              </a:rPr>
              <a:t>.	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768350" y="4502150"/>
            <a:ext cx="7759700" cy="18923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 defTabSz="7620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Tx/>
              <a:buFontTx/>
              <a:buNone/>
            </a:pPr>
            <a:r>
              <a:rPr lang="en-US" altLang="en-US" sz="2000" b="1" i="1">
                <a:latin typeface="Arial" panose="020B0604020202020204" pitchFamily="34" charset="0"/>
              </a:rPr>
              <a:t>Strategies to Improve Industry Profitability</a:t>
            </a:r>
            <a:endParaRPr lang="en-US" altLang="en-US" sz="2000" b="1">
              <a:latin typeface="Arial" panose="020B0604020202020204" pitchFamily="34" charset="0"/>
            </a:endParaRPr>
          </a:p>
          <a:p>
            <a:pPr lvl="2">
              <a:spcBef>
                <a:spcPct val="40000"/>
              </a:spcBef>
              <a:buSzTx/>
            </a:pPr>
            <a:r>
              <a:rPr lang="en-US" altLang="en-US" sz="2000" b="1">
                <a:latin typeface="Arial" panose="020B0604020202020204" pitchFamily="34" charset="0"/>
              </a:rPr>
              <a:t>What structural variables are depressing profitability</a:t>
            </a:r>
          </a:p>
          <a:p>
            <a:pPr lvl="2">
              <a:spcBef>
                <a:spcPct val="40000"/>
              </a:spcBef>
              <a:buSzTx/>
            </a:pPr>
            <a:r>
              <a:rPr lang="en-US" altLang="en-US" sz="2000" b="1">
                <a:latin typeface="Arial" panose="020B0604020202020204" pitchFamily="34" charset="0"/>
              </a:rPr>
              <a:t>Which of these variables can be changed by individual or collective strategies?</a:t>
            </a:r>
            <a:r>
              <a:rPr lang="en-US" altLang="en-US" sz="2200" b="1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title"/>
          </p:nvPr>
        </p:nvSpPr>
        <p:spPr>
          <a:xfrm>
            <a:off x="1146175" y="457200"/>
            <a:ext cx="6851650" cy="771525"/>
          </a:xfrm>
          <a:solidFill>
            <a:srgbClr val="6195FD"/>
          </a:solidFill>
          <a:ln cap="flat"/>
        </p:spPr>
        <p:txBody>
          <a:bodyPr/>
          <a:lstStyle/>
          <a:p>
            <a:pPr eaLnBrk="1" hangingPunct="1">
              <a:buFontTx/>
              <a:buChar char=" "/>
            </a:pPr>
            <a:r>
              <a:rPr lang="en-US" altLang="en-US"/>
              <a:t>Domain of Strategy</a:t>
            </a:r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en-US" sz="2600">
                <a:latin typeface="Arial" panose="020B0604020202020204" pitchFamily="34" charset="0"/>
              </a:rPr>
              <a:t>strategic competitiveness and above normal returns</a:t>
            </a:r>
          </a:p>
          <a:p>
            <a:pPr eaLnBrk="1" hangingPunct="1"/>
            <a:r>
              <a:rPr lang="en-US" altLang="en-US" sz="2600">
                <a:latin typeface="Arial" panose="020B0604020202020204" pitchFamily="34" charset="0"/>
              </a:rPr>
              <a:t>concerns managerial decisions and actions which materially affect the </a:t>
            </a:r>
            <a:r>
              <a:rPr lang="en-US" altLang="en-US" sz="2600" i="1">
                <a:solidFill>
                  <a:srgbClr val="FC0128"/>
                </a:solidFill>
                <a:latin typeface="Arial" panose="020B0604020202020204" pitchFamily="34" charset="0"/>
              </a:rPr>
              <a:t>success and survival</a:t>
            </a:r>
            <a:r>
              <a:rPr lang="en-US" altLang="en-US" sz="2600">
                <a:solidFill>
                  <a:srgbClr val="FC0128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>
                <a:latin typeface="Arial" panose="020B0604020202020204" pitchFamily="34" charset="0"/>
              </a:rPr>
              <a:t>of business enterprises</a:t>
            </a:r>
          </a:p>
          <a:p>
            <a:pPr eaLnBrk="1" hangingPunct="1"/>
            <a:r>
              <a:rPr lang="en-US" altLang="en-US" sz="2600">
                <a:latin typeface="Arial" panose="020B0604020202020204" pitchFamily="34" charset="0"/>
              </a:rPr>
              <a:t>involves the </a:t>
            </a:r>
            <a:r>
              <a:rPr lang="en-US" altLang="en-US" sz="2600" i="1">
                <a:latin typeface="Arial" panose="020B0604020202020204" pitchFamily="34" charset="0"/>
              </a:rPr>
              <a:t>judgment</a:t>
            </a:r>
            <a:r>
              <a:rPr lang="en-US" altLang="en-US" sz="2600">
                <a:latin typeface="Arial" panose="020B0604020202020204" pitchFamily="34" charset="0"/>
              </a:rPr>
              <a:t> necessary to strategically position a business and its resources so as to maximize long-term profits in the face of </a:t>
            </a:r>
            <a:r>
              <a:rPr lang="en-US" altLang="en-US" sz="2600" i="1">
                <a:solidFill>
                  <a:srgbClr val="FC0128"/>
                </a:solidFill>
                <a:latin typeface="Arial" panose="020B0604020202020204" pitchFamily="34" charset="0"/>
              </a:rPr>
              <a:t>irreducible uncertainty and aggressive competition</a:t>
            </a:r>
            <a:endParaRPr lang="en-US" altLang="en-US" sz="260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2600">
                <a:latin typeface="Arial" panose="020B0604020202020204" pitchFamily="34" charset="0"/>
              </a:rPr>
              <a:t>strategy is the linkage between a business and its </a:t>
            </a:r>
            <a:r>
              <a:rPr lang="en-US" altLang="en-US" sz="2600" i="1">
                <a:solidFill>
                  <a:srgbClr val="FC0128"/>
                </a:solidFill>
                <a:latin typeface="Arial" panose="020B0604020202020204" pitchFamily="34" charset="0"/>
              </a:rPr>
              <a:t>current and future</a:t>
            </a:r>
            <a:r>
              <a:rPr lang="en-US" altLang="en-US" sz="2600">
                <a:latin typeface="Arial" panose="020B0604020202020204" pitchFamily="34" charset="0"/>
              </a:rPr>
              <a:t> environment</a:t>
            </a:r>
          </a:p>
        </p:txBody>
      </p:sp>
      <p:pic>
        <p:nvPicPr>
          <p:cNvPr id="18441" name="Picture 176" descr="Description: E:\engr\CONFERENC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2517775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6650"/>
          </a:xfrm>
          <a:solidFill>
            <a:srgbClr val="FFFF00"/>
          </a:solidFill>
          <a:ln cap="flat"/>
        </p:spPr>
        <p:txBody>
          <a:bodyPr/>
          <a:lstStyle/>
          <a:p>
            <a:pPr eaLnBrk="1" hangingPunct="1"/>
            <a:r>
              <a:rPr lang="en-US" altLang="en-US" sz="3400"/>
              <a:t>Neutralizing The Five </a:t>
            </a:r>
            <a:br>
              <a:rPr lang="en-US" altLang="en-US" sz="3400"/>
            </a:br>
            <a:r>
              <a:rPr lang="en-US" altLang="en-US" sz="3400"/>
              <a:t>Competitive Forces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76400"/>
            <a:ext cx="2209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400" b="1" u="sng">
                <a:solidFill>
                  <a:srgbClr val="FF0000"/>
                </a:solidFill>
                <a:latin typeface="Arial" panose="020B0604020202020204" pitchFamily="34" charset="0"/>
              </a:rPr>
              <a:t>Force</a:t>
            </a:r>
            <a:endParaRPr lang="en-US" altLang="en-US" sz="2400" u="sng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300" b="1">
                <a:latin typeface="Arial" panose="020B0604020202020204" pitchFamily="34" charset="0"/>
              </a:rPr>
              <a:t>Entry</a:t>
            </a: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endParaRPr lang="en-US" altLang="en-US" sz="23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endParaRPr lang="en-US" altLang="en-US" sz="23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300" b="1">
                <a:latin typeface="Arial" panose="020B0604020202020204" pitchFamily="34" charset="0"/>
              </a:rPr>
              <a:t>Rivalry</a:t>
            </a: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endParaRPr lang="en-US" altLang="en-US" sz="23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300" b="1">
                <a:latin typeface="Arial" panose="020B0604020202020204" pitchFamily="34" charset="0"/>
              </a:rPr>
              <a:t>Substitutes</a:t>
            </a: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endParaRPr lang="en-US" altLang="en-US" sz="23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300" b="1">
                <a:latin typeface="Arial" panose="020B0604020202020204" pitchFamily="34" charset="0"/>
              </a:rPr>
              <a:t>Buyers</a:t>
            </a: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endParaRPr lang="en-US" altLang="en-US" sz="23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300" b="1">
                <a:latin typeface="Arial" panose="020B0604020202020204" pitchFamily="34" charset="0"/>
              </a:rPr>
              <a:t>Suppliers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2819400" y="1676400"/>
            <a:ext cx="6096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400" b="1" u="sng">
                <a:solidFill>
                  <a:srgbClr val="FF0000"/>
                </a:solidFill>
                <a:latin typeface="Arial" panose="020B0604020202020204" pitchFamily="34" charset="0"/>
              </a:rPr>
              <a:t>Method for Neutralizing Force</a:t>
            </a:r>
            <a:endParaRPr lang="en-US" altLang="en-US" sz="2400" u="sng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400" b="1" i="1">
                <a:solidFill>
                  <a:srgbClr val="0000CC"/>
                </a:solidFill>
                <a:latin typeface="Arial" panose="020B0604020202020204" pitchFamily="34" charset="0"/>
              </a:rPr>
              <a:t>Erecting barriers (isolating mechanisms)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create &amp; exploit economies of scale, aggressive deterrence, design in switching costs, etc.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400" b="1" i="1">
                <a:solidFill>
                  <a:srgbClr val="0000CC"/>
                </a:solidFill>
                <a:latin typeface="Arial" panose="020B0604020202020204" pitchFamily="34" charset="0"/>
              </a:rPr>
              <a:t>Compete on nonprice dimensions: 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cost leadership, differentiation, cooperation, etc.</a:t>
            </a:r>
            <a:endParaRPr lang="en-US" altLang="en-US" sz="240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400" b="1" i="1">
                <a:solidFill>
                  <a:srgbClr val="0000CC"/>
                </a:solidFill>
                <a:latin typeface="Arial" panose="020B0604020202020204" pitchFamily="34" charset="0"/>
              </a:rPr>
              <a:t>Improve attractiveness compared to</a:t>
            </a:r>
            <a:r>
              <a:rPr lang="en-US" altLang="en-US" sz="2400" i="1">
                <a:latin typeface="Arial" panose="020B0604020202020204" pitchFamily="34" charset="0"/>
              </a:rPr>
              <a:t> substitutes</a:t>
            </a:r>
            <a:r>
              <a:rPr lang="en-US" altLang="en-US" sz="2400">
                <a:latin typeface="Arial" panose="020B0604020202020204" pitchFamily="34" charset="0"/>
              </a:rPr>
              <a:t>:  </a:t>
            </a:r>
            <a:r>
              <a:rPr lang="en-US" altLang="en-US" sz="1800">
                <a:latin typeface="Arial" panose="020B0604020202020204" pitchFamily="34" charset="0"/>
              </a:rPr>
              <a:t>better service, more features, etc..</a:t>
            </a: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400" b="1" i="1">
                <a:solidFill>
                  <a:srgbClr val="0000CC"/>
                </a:solidFill>
                <a:latin typeface="Arial" panose="020B0604020202020204" pitchFamily="34" charset="0"/>
              </a:rPr>
              <a:t>Reduce buyer uniqueness</a:t>
            </a:r>
            <a:r>
              <a:rPr lang="en-US" altLang="en-US" sz="2400" b="1">
                <a:solidFill>
                  <a:srgbClr val="0000CC"/>
                </a:solidFill>
                <a:latin typeface="Arial" panose="020B0604020202020204" pitchFamily="34" charset="0"/>
              </a:rPr>
              <a:t>: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forward integrate, differentiate product, new customers, etc..</a:t>
            </a:r>
          </a:p>
          <a:p>
            <a:pPr eaLnBrk="1" hangingPunct="1">
              <a:lnSpc>
                <a:spcPct val="90000"/>
              </a:lnSpc>
              <a:buFont typeface="Monotype Sorts"/>
              <a:buChar char=" "/>
            </a:pPr>
            <a:r>
              <a:rPr lang="en-US" altLang="en-US" sz="2400" b="1" i="1">
                <a:solidFill>
                  <a:srgbClr val="0000CC"/>
                </a:solidFill>
                <a:latin typeface="Arial" panose="020B0604020202020204" pitchFamily="34" charset="0"/>
              </a:rPr>
              <a:t>Reduce supplier uniqueness</a:t>
            </a:r>
            <a:r>
              <a:rPr lang="en-US" altLang="en-US" sz="2400" b="1">
                <a:solidFill>
                  <a:srgbClr val="0000CC"/>
                </a:solidFill>
                <a:latin typeface="Arial" panose="020B0604020202020204" pitchFamily="34" charset="0"/>
              </a:rPr>
              <a:t>:</a:t>
            </a:r>
            <a:r>
              <a:rPr lang="en-US" altLang="en-US" sz="2400">
                <a:latin typeface="Arial" panose="020B0604020202020204" pitchFamily="34" charset="0"/>
              </a:rPr>
              <a:t> </a:t>
            </a:r>
            <a:r>
              <a:rPr lang="en-US" altLang="en-US" sz="1800">
                <a:latin typeface="Arial" panose="020B0604020202020204" pitchFamily="34" charset="0"/>
              </a:rPr>
              <a:t>backward integrate, obtain minority position, second source, etc..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607300" cy="596900"/>
          </a:xfrm>
          <a:solidFill>
            <a:srgbClr val="003366"/>
          </a:solidFill>
          <a:ln w="381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The Driving Forces of Industry Evolution</a:t>
            </a:r>
          </a:p>
        </p:txBody>
      </p:sp>
      <p:sp>
        <p:nvSpPr>
          <p:cNvPr id="65539" name="Rectangle 5"/>
          <p:cNvSpPr>
            <a:spLocks noChangeArrowheads="1"/>
          </p:cNvSpPr>
          <p:nvPr/>
        </p:nvSpPr>
        <p:spPr bwMode="auto">
          <a:xfrm>
            <a:off x="228600" y="1828800"/>
            <a:ext cx="1968500" cy="8318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Customers become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more knowledgeable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&amp; experienced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0" name="Rectangle 6"/>
          <p:cNvSpPr>
            <a:spLocks noChangeArrowheads="1"/>
          </p:cNvSpPr>
          <p:nvPr/>
        </p:nvSpPr>
        <p:spPr bwMode="auto">
          <a:xfrm>
            <a:off x="234950" y="3587750"/>
            <a:ext cx="1968500" cy="8255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Diffusion of</a:t>
            </a:r>
          </a:p>
          <a:p>
            <a:pPr algn="ctr" eaLnBrk="1" hangingPunct="1">
              <a:spcBef>
                <a:spcPct val="3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technology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1" name="Rectangle 7"/>
          <p:cNvSpPr>
            <a:spLocks noChangeArrowheads="1"/>
          </p:cNvSpPr>
          <p:nvPr/>
        </p:nvSpPr>
        <p:spPr bwMode="auto">
          <a:xfrm>
            <a:off x="234950" y="5568950"/>
            <a:ext cx="1974850" cy="6731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latin typeface="Arial" panose="020B0604020202020204" pitchFamily="34" charset="0"/>
              </a:rPr>
              <a:t>Demand growth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latin typeface="Arial" panose="020B0604020202020204" pitchFamily="34" charset="0"/>
              </a:rPr>
              <a:t>slows as market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400" b="1">
                <a:latin typeface="Arial" panose="020B0604020202020204" pitchFamily="34" charset="0"/>
              </a:rPr>
              <a:t>saturation approaches</a:t>
            </a:r>
            <a:endParaRPr lang="en-US" altLang="en-US" sz="1400" b="1">
              <a:latin typeface="Arial" panose="020B0604020202020204" pitchFamily="34" charset="0"/>
            </a:endParaRPr>
          </a:p>
        </p:txBody>
      </p:sp>
      <p:sp>
        <p:nvSpPr>
          <p:cNvPr id="65542" name="Rectangle 8"/>
          <p:cNvSpPr>
            <a:spLocks noChangeArrowheads="1"/>
          </p:cNvSpPr>
          <p:nvPr/>
        </p:nvSpPr>
        <p:spPr bwMode="auto">
          <a:xfrm>
            <a:off x="3511550" y="1987550"/>
            <a:ext cx="1968500" cy="6794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Customers become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more price conscious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3" name="Rectangle 9"/>
          <p:cNvSpPr>
            <a:spLocks noChangeArrowheads="1"/>
          </p:cNvSpPr>
          <p:nvPr/>
        </p:nvSpPr>
        <p:spPr bwMode="auto">
          <a:xfrm>
            <a:off x="3511550" y="3054350"/>
            <a:ext cx="1968500" cy="520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Products become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more standardized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4" name="Rectangle 10"/>
          <p:cNvSpPr>
            <a:spLocks noChangeArrowheads="1"/>
          </p:cNvSpPr>
          <p:nvPr/>
        </p:nvSpPr>
        <p:spPr bwMode="auto">
          <a:xfrm>
            <a:off x="2749550" y="4044950"/>
            <a:ext cx="1739900" cy="7493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5" name="Rectangle 11"/>
          <p:cNvSpPr>
            <a:spLocks noChangeArrowheads="1"/>
          </p:cNvSpPr>
          <p:nvPr/>
        </p:nvSpPr>
        <p:spPr bwMode="auto">
          <a:xfrm>
            <a:off x="3511550" y="5111750"/>
            <a:ext cx="1968500" cy="520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6" name="Rectangle 12"/>
          <p:cNvSpPr>
            <a:spLocks noChangeArrowheads="1"/>
          </p:cNvSpPr>
          <p:nvPr/>
        </p:nvSpPr>
        <p:spPr bwMode="auto">
          <a:xfrm>
            <a:off x="3511550" y="5943600"/>
            <a:ext cx="1968500" cy="6096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Distribution channels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consolidate</a:t>
            </a:r>
          </a:p>
        </p:txBody>
      </p:sp>
      <p:sp>
        <p:nvSpPr>
          <p:cNvPr id="65547" name="Rectangle 13"/>
          <p:cNvSpPr>
            <a:spLocks noChangeArrowheads="1"/>
          </p:cNvSpPr>
          <p:nvPr/>
        </p:nvSpPr>
        <p:spPr bwMode="auto">
          <a:xfrm>
            <a:off x="4883150" y="4044950"/>
            <a:ext cx="1587500" cy="9017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Production shifts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to low-wage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countries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8" name="Rectangle 14"/>
          <p:cNvSpPr>
            <a:spLocks noChangeArrowheads="1"/>
          </p:cNvSpPr>
          <p:nvPr/>
        </p:nvSpPr>
        <p:spPr bwMode="auto">
          <a:xfrm>
            <a:off x="6864350" y="2444750"/>
            <a:ext cx="1968500" cy="8255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49" name="Rectangle 15"/>
          <p:cNvSpPr>
            <a:spLocks noChangeArrowheads="1"/>
          </p:cNvSpPr>
          <p:nvPr/>
        </p:nvSpPr>
        <p:spPr bwMode="auto">
          <a:xfrm>
            <a:off x="6940550" y="3733800"/>
            <a:ext cx="1892300" cy="75565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Price competition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intensifies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50" name="Rectangle 16"/>
          <p:cNvSpPr>
            <a:spLocks noChangeArrowheads="1"/>
          </p:cNvSpPr>
          <p:nvPr/>
        </p:nvSpPr>
        <p:spPr bwMode="auto">
          <a:xfrm>
            <a:off x="7016750" y="5492750"/>
            <a:ext cx="1816100" cy="825500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Bargaining power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of distributors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increase</a:t>
            </a:r>
            <a:r>
              <a:rPr lang="en-GB" altLang="en-US" sz="1400" b="1">
                <a:latin typeface="Arial" panose="020B0604020202020204" pitchFamily="34" charset="0"/>
              </a:rPr>
              <a:t>s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5551" name="Line 29"/>
          <p:cNvSpPr>
            <a:spLocks noChangeShapeType="1"/>
          </p:cNvSpPr>
          <p:nvPr/>
        </p:nvSpPr>
        <p:spPr bwMode="auto">
          <a:xfrm>
            <a:off x="2219325" y="2143125"/>
            <a:ext cx="1279525" cy="136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2" name="Line 30"/>
          <p:cNvSpPr>
            <a:spLocks noChangeShapeType="1"/>
          </p:cNvSpPr>
          <p:nvPr/>
        </p:nvSpPr>
        <p:spPr bwMode="auto">
          <a:xfrm flipV="1">
            <a:off x="2217738" y="3271838"/>
            <a:ext cx="1279525" cy="466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3" name="Line 31"/>
          <p:cNvSpPr>
            <a:spLocks noChangeShapeType="1"/>
          </p:cNvSpPr>
          <p:nvPr/>
        </p:nvSpPr>
        <p:spPr bwMode="auto">
          <a:xfrm>
            <a:off x="2219325" y="4276725"/>
            <a:ext cx="517525" cy="136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4" name="Line 32"/>
          <p:cNvSpPr>
            <a:spLocks noChangeShapeType="1"/>
          </p:cNvSpPr>
          <p:nvPr/>
        </p:nvSpPr>
        <p:spPr bwMode="auto">
          <a:xfrm flipV="1">
            <a:off x="2209800" y="5329238"/>
            <a:ext cx="1287463" cy="461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5" name="Line 33"/>
          <p:cNvSpPr>
            <a:spLocks noChangeShapeType="1"/>
          </p:cNvSpPr>
          <p:nvPr/>
        </p:nvSpPr>
        <p:spPr bwMode="auto">
          <a:xfrm>
            <a:off x="2209800" y="6019800"/>
            <a:ext cx="1289050" cy="222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6" name="Line 34"/>
          <p:cNvSpPr>
            <a:spLocks noChangeShapeType="1"/>
          </p:cNvSpPr>
          <p:nvPr/>
        </p:nvSpPr>
        <p:spPr bwMode="auto">
          <a:xfrm>
            <a:off x="5495925" y="2219325"/>
            <a:ext cx="1355725" cy="365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7" name="Line 35"/>
          <p:cNvSpPr>
            <a:spLocks noChangeShapeType="1"/>
          </p:cNvSpPr>
          <p:nvPr/>
        </p:nvSpPr>
        <p:spPr bwMode="auto">
          <a:xfrm flipV="1">
            <a:off x="5494338" y="3119438"/>
            <a:ext cx="1355725" cy="161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8" name="Line 36"/>
          <p:cNvSpPr>
            <a:spLocks noChangeShapeType="1"/>
          </p:cNvSpPr>
          <p:nvPr/>
        </p:nvSpPr>
        <p:spPr bwMode="auto">
          <a:xfrm flipV="1">
            <a:off x="6484938" y="4338638"/>
            <a:ext cx="441325" cy="161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59" name="Line 37"/>
          <p:cNvSpPr>
            <a:spLocks noChangeShapeType="1"/>
          </p:cNvSpPr>
          <p:nvPr/>
        </p:nvSpPr>
        <p:spPr bwMode="auto">
          <a:xfrm>
            <a:off x="5495925" y="3438525"/>
            <a:ext cx="1431925" cy="517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0" name="Line 38"/>
          <p:cNvSpPr>
            <a:spLocks noChangeShapeType="1"/>
          </p:cNvSpPr>
          <p:nvPr/>
        </p:nvSpPr>
        <p:spPr bwMode="auto">
          <a:xfrm>
            <a:off x="4505325" y="4343400"/>
            <a:ext cx="3651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1" name="Line 39"/>
          <p:cNvSpPr>
            <a:spLocks noChangeShapeType="1"/>
          </p:cNvSpPr>
          <p:nvPr/>
        </p:nvSpPr>
        <p:spPr bwMode="auto">
          <a:xfrm>
            <a:off x="5495925" y="5495925"/>
            <a:ext cx="1508125" cy="136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2" name="Line 40"/>
          <p:cNvSpPr>
            <a:spLocks noChangeShapeType="1"/>
          </p:cNvSpPr>
          <p:nvPr/>
        </p:nvSpPr>
        <p:spPr bwMode="auto">
          <a:xfrm flipV="1">
            <a:off x="5494338" y="6167438"/>
            <a:ext cx="1508125" cy="161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3" name="Line 41"/>
          <p:cNvSpPr>
            <a:spLocks noChangeShapeType="1"/>
          </p:cNvSpPr>
          <p:nvPr/>
        </p:nvSpPr>
        <p:spPr bwMode="auto">
          <a:xfrm flipV="1">
            <a:off x="5494338" y="4491038"/>
            <a:ext cx="2422525" cy="771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4" name="Rectangle 42"/>
          <p:cNvSpPr>
            <a:spLocks noChangeArrowheads="1"/>
          </p:cNvSpPr>
          <p:nvPr/>
        </p:nvSpPr>
        <p:spPr bwMode="auto">
          <a:xfrm>
            <a:off x="228600" y="1295400"/>
            <a:ext cx="8412163" cy="371475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solidFill>
                  <a:srgbClr val="FFFF00"/>
                </a:solidFill>
                <a:latin typeface="Arial" panose="020B0604020202020204" pitchFamily="34" charset="0"/>
              </a:rPr>
              <a:t>BASIC CONDITIONS	            INDUSTRY STRUCTURE		            COMPETITION</a:t>
            </a:r>
          </a:p>
        </p:txBody>
      </p:sp>
      <p:sp>
        <p:nvSpPr>
          <p:cNvPr id="65565" name="Line 43"/>
          <p:cNvSpPr>
            <a:spLocks noChangeShapeType="1"/>
          </p:cNvSpPr>
          <p:nvPr/>
        </p:nvSpPr>
        <p:spPr bwMode="auto">
          <a:xfrm>
            <a:off x="5494338" y="2217738"/>
            <a:ext cx="1357312" cy="15859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66" name="Rectangle 44"/>
          <p:cNvSpPr>
            <a:spLocks noChangeArrowheads="1"/>
          </p:cNvSpPr>
          <p:nvPr/>
        </p:nvSpPr>
        <p:spPr bwMode="auto">
          <a:xfrm>
            <a:off x="3810000" y="5105400"/>
            <a:ext cx="1616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Excess capacity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increases</a:t>
            </a:r>
          </a:p>
        </p:txBody>
      </p:sp>
      <p:sp>
        <p:nvSpPr>
          <p:cNvPr id="65567" name="Rectangle 45"/>
          <p:cNvSpPr>
            <a:spLocks noChangeArrowheads="1"/>
          </p:cNvSpPr>
          <p:nvPr/>
        </p:nvSpPr>
        <p:spPr bwMode="auto">
          <a:xfrm>
            <a:off x="2743200" y="4038600"/>
            <a:ext cx="17811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Production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becomes less R&amp;D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 &amp; skill-intensive</a:t>
            </a:r>
          </a:p>
        </p:txBody>
      </p:sp>
      <p:sp>
        <p:nvSpPr>
          <p:cNvPr id="65568" name="Rectangle 46"/>
          <p:cNvSpPr>
            <a:spLocks noChangeArrowheads="1"/>
          </p:cNvSpPr>
          <p:nvPr/>
        </p:nvSpPr>
        <p:spPr bwMode="auto">
          <a:xfrm>
            <a:off x="7162800" y="2514600"/>
            <a:ext cx="141446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Quest for new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sources of </a:t>
            </a:r>
            <a:endParaRPr lang="en-GB" altLang="en-US" sz="14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differentiation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445500" cy="914400"/>
          </a:xfrm>
          <a:solidFill>
            <a:srgbClr val="003366"/>
          </a:solidFill>
          <a:ln w="127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Preparing for</a:t>
            </a: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 the Future : The Role of Scenario Analysis in </a:t>
            </a:r>
            <a: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Adapting to </a:t>
            </a: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Industry Change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50" y="1987550"/>
            <a:ext cx="8369300" cy="4102100"/>
          </a:xfrm>
          <a:solidFill>
            <a:schemeClr val="accent1"/>
          </a:solidFill>
          <a:ln w="12700" cap="flat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Stages in undertaking multiple Scenario Analysis: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Identify major forces driving industry change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Predict possible impacts of each force on the industry environment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Identify interactions between different external forces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Among range of outcomes, identify 2-4 most likely/ most interesting </a:t>
            </a:r>
            <a:r>
              <a:rPr lang="en-US" altLang="en-US" sz="2000" b="1" u="sng">
                <a:latin typeface="Arial" panose="020B0604020202020204" pitchFamily="34" charset="0"/>
              </a:rPr>
              <a:t>scenarios</a:t>
            </a:r>
            <a:r>
              <a:rPr lang="en-US" altLang="en-US" sz="2000" b="1">
                <a:latin typeface="Arial" panose="020B0604020202020204" pitchFamily="34" charset="0"/>
              </a:rPr>
              <a:t>: configurations of changes and outcomes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Consider implications of each scenario for the company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Identify key signposts pointing toward the emergence of each scenario</a:t>
            </a:r>
          </a:p>
          <a:p>
            <a:pPr lvl="2">
              <a:lnSpc>
                <a:spcPct val="9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Prepare contingency plan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57200" y="1524000"/>
            <a:ext cx="8027988" cy="3413125"/>
          </a:xfrm>
          <a:gradFill rotWithShape="0">
            <a:gsLst>
              <a:gs pos="0">
                <a:srgbClr val="6195FD">
                  <a:gamma/>
                  <a:shade val="48627"/>
                  <a:invGamma/>
                </a:srgbClr>
              </a:gs>
              <a:gs pos="50000">
                <a:srgbClr val="6195FD"/>
              </a:gs>
              <a:gs pos="100000">
                <a:srgbClr val="6195FD">
                  <a:gamma/>
                  <a:shade val="48627"/>
                  <a:invGamma/>
                </a:srgbClr>
              </a:gs>
            </a:gsLst>
            <a:lin ang="5400000" scaled="1"/>
          </a:gradFill>
          <a:ln cap="flat"/>
        </p:spPr>
        <p:txBody>
          <a:bodyPr/>
          <a:lstStyle/>
          <a:p>
            <a:pPr eaLnBrk="1" hangingPunct="1">
              <a:defRPr/>
            </a:pPr>
            <a:r>
              <a:rPr lang="en-US" sz="2800" dirty="0">
                <a:solidFill>
                  <a:schemeClr val="accent4"/>
                </a:solidFill>
              </a:rPr>
              <a:t>    </a:t>
            </a:r>
            <a:r>
              <a:rPr lang="en-US" sz="5400" dirty="0">
                <a:solidFill>
                  <a:schemeClr val="accent4"/>
                </a:solidFill>
              </a:rPr>
              <a:t>RESOURCES, CAPABILITIES, AND CORE COMPETENCES</a:t>
            </a:r>
            <a:br>
              <a:rPr lang="en-US" sz="5400" dirty="0">
                <a:solidFill>
                  <a:schemeClr val="accent4"/>
                </a:solidFill>
              </a:rPr>
            </a:b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1683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1684" name="Rectangle 1028"/>
          <p:cNvSpPr>
            <a:spLocks noChangeArrowheads="1"/>
          </p:cNvSpPr>
          <p:nvPr/>
        </p:nvSpPr>
        <p:spPr bwMode="auto">
          <a:xfrm>
            <a:off x="533400" y="2286000"/>
            <a:ext cx="2028825" cy="2506663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THE FIRM</a:t>
            </a:r>
          </a:p>
          <a:p>
            <a:pPr algn="ctr" eaLnBrk="1" hangingPunct="1">
              <a:spcBef>
                <a:spcPct val="35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Goals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Values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Resources 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Capabilities</a:t>
            </a:r>
          </a:p>
          <a:p>
            <a:pPr algn="ctr" eaLnBrk="1" hangingPunct="1">
              <a:spcBef>
                <a:spcPct val="25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Structure and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Systems</a:t>
            </a:r>
          </a:p>
        </p:txBody>
      </p:sp>
      <p:sp>
        <p:nvSpPr>
          <p:cNvPr id="71685" name="Rectangle 1029"/>
          <p:cNvSpPr>
            <a:spLocks noChangeArrowheads="1"/>
          </p:cNvSpPr>
          <p:nvPr/>
        </p:nvSpPr>
        <p:spPr bwMode="auto">
          <a:xfrm>
            <a:off x="6705600" y="2362200"/>
            <a:ext cx="2085975" cy="242887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INDUSTRY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ENVIRONMENT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Competitors</a:t>
            </a:r>
          </a:p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Customers</a:t>
            </a:r>
          </a:p>
          <a:p>
            <a:pPr algn="ctr" eaLnBrk="1" hangingPunct="1"/>
            <a:r>
              <a:rPr lang="en-US" altLang="en-US" sz="2000" b="1">
                <a:latin typeface="Arial" panose="020B0604020202020204" pitchFamily="34" charset="0"/>
              </a:rPr>
              <a:t>Suppliers</a:t>
            </a:r>
          </a:p>
        </p:txBody>
      </p:sp>
      <p:sp>
        <p:nvSpPr>
          <p:cNvPr id="71686" name="Rectangle 1030"/>
          <p:cNvSpPr>
            <a:spLocks noChangeArrowheads="1"/>
          </p:cNvSpPr>
          <p:nvPr/>
        </p:nvSpPr>
        <p:spPr bwMode="auto">
          <a:xfrm>
            <a:off x="3787775" y="3835400"/>
            <a:ext cx="15668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STRATEGY</a:t>
            </a:r>
          </a:p>
        </p:txBody>
      </p:sp>
      <p:sp>
        <p:nvSpPr>
          <p:cNvPr id="71687" name="Oval 1031"/>
          <p:cNvSpPr>
            <a:spLocks noChangeArrowheads="1"/>
          </p:cNvSpPr>
          <p:nvPr/>
        </p:nvSpPr>
        <p:spPr bwMode="auto">
          <a:xfrm>
            <a:off x="3505200" y="2971800"/>
            <a:ext cx="2362200" cy="15240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STRATEGY</a:t>
            </a:r>
          </a:p>
        </p:txBody>
      </p:sp>
      <p:sp>
        <p:nvSpPr>
          <p:cNvPr id="71688" name="Line 1032"/>
          <p:cNvSpPr>
            <a:spLocks noChangeShapeType="1"/>
          </p:cNvSpPr>
          <p:nvPr/>
        </p:nvSpPr>
        <p:spPr bwMode="auto">
          <a:xfrm flipH="1" flipV="1">
            <a:off x="5867400" y="3733800"/>
            <a:ext cx="762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Line 1033"/>
          <p:cNvSpPr>
            <a:spLocks noChangeShapeType="1"/>
          </p:cNvSpPr>
          <p:nvPr/>
        </p:nvSpPr>
        <p:spPr bwMode="auto">
          <a:xfrm>
            <a:off x="2590800" y="3733800"/>
            <a:ext cx="91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Oval 1036"/>
          <p:cNvSpPr>
            <a:spLocks noChangeArrowheads="1"/>
          </p:cNvSpPr>
          <p:nvPr/>
        </p:nvSpPr>
        <p:spPr bwMode="auto">
          <a:xfrm>
            <a:off x="1524000" y="5105400"/>
            <a:ext cx="3048000" cy="12192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 Firm-Strategy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 Interface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71691" name="AutoShape 1037"/>
          <p:cNvSpPr>
            <a:spLocks noChangeArrowheads="1"/>
          </p:cNvSpPr>
          <p:nvPr/>
        </p:nvSpPr>
        <p:spPr bwMode="auto">
          <a:xfrm>
            <a:off x="2743200" y="4343400"/>
            <a:ext cx="762000" cy="762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692" name="Oval 1038"/>
          <p:cNvSpPr>
            <a:spLocks noChangeArrowheads="1"/>
          </p:cNvSpPr>
          <p:nvPr/>
        </p:nvSpPr>
        <p:spPr bwMode="auto">
          <a:xfrm>
            <a:off x="4648200" y="5105400"/>
            <a:ext cx="3581400" cy="11430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The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Environment-Strategy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 Interface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71693" name="AutoShape 1039"/>
          <p:cNvSpPr>
            <a:spLocks noChangeArrowheads="1"/>
          </p:cNvSpPr>
          <p:nvPr/>
        </p:nvSpPr>
        <p:spPr bwMode="auto">
          <a:xfrm>
            <a:off x="5867400" y="4343400"/>
            <a:ext cx="762000" cy="762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1694" name="Rectangle 1040"/>
          <p:cNvSpPr>
            <a:spLocks noChangeArrowheads="1"/>
          </p:cNvSpPr>
          <p:nvPr/>
        </p:nvSpPr>
        <p:spPr bwMode="auto">
          <a:xfrm>
            <a:off x="762000" y="457200"/>
            <a:ext cx="7848600" cy="914400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Shifting the Focus of Strategy Analysis: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From the External to the Internal Environment</a:t>
            </a:r>
            <a:endParaRPr lang="en-US" altLang="en-US" sz="28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150" y="615950"/>
            <a:ext cx="7537450" cy="1060450"/>
          </a:xfrm>
          <a:solidFill>
            <a:srgbClr val="003366"/>
          </a:solidFill>
          <a:ln w="127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Rationale for the Resource-based Approach to Strategy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2755900"/>
            <a:ext cx="7747000" cy="3175000"/>
          </a:xfrm>
          <a:solidFill>
            <a:srgbClr val="FFFFFF"/>
          </a:solidFill>
          <a:ln w="254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400" b="1">
                <a:latin typeface="Arial" panose="020B0604020202020204" pitchFamily="34" charset="0"/>
              </a:rPr>
              <a:t>When the external environment is subject to rapid change, internal resources and capabilities offer a more secure basis for strategy than market focus.</a:t>
            </a:r>
          </a:p>
          <a:p>
            <a:endParaRPr lang="en-US" altLang="en-US" sz="2400" b="1">
              <a:latin typeface="Arial" panose="020B0604020202020204" pitchFamily="34" charset="0"/>
            </a:endParaRPr>
          </a:p>
          <a:p>
            <a:r>
              <a:rPr lang="en-US" altLang="en-US" sz="2400" b="1">
                <a:latin typeface="Arial" panose="020B0604020202020204" pitchFamily="34" charset="0"/>
              </a:rPr>
              <a:t>Resources and capabilities are the primary sources of profitability. 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ChangeArrowheads="1"/>
          </p:cNvSpPr>
          <p:nvPr/>
        </p:nvSpPr>
        <p:spPr bwMode="auto">
          <a:xfrm>
            <a:off x="3657600" y="2286000"/>
            <a:ext cx="1838325" cy="461963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STRATEGY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5779" name="Rectangle 1027"/>
          <p:cNvSpPr>
            <a:spLocks noChangeArrowheads="1"/>
          </p:cNvSpPr>
          <p:nvPr/>
        </p:nvSpPr>
        <p:spPr bwMode="auto">
          <a:xfrm>
            <a:off x="5902325" y="1828800"/>
            <a:ext cx="3241675" cy="8477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INDUSTRY KEY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SUCCESS FACTORS</a:t>
            </a:r>
            <a:endParaRPr lang="en-US" altLang="en-US" sz="2000" b="1">
              <a:latin typeface="Univers" pitchFamily="34" charset="0"/>
            </a:endParaRPr>
          </a:p>
        </p:txBody>
      </p:sp>
      <p:sp>
        <p:nvSpPr>
          <p:cNvPr id="75780" name="Rectangle 1028"/>
          <p:cNvSpPr>
            <a:spLocks noChangeArrowheads="1"/>
          </p:cNvSpPr>
          <p:nvPr/>
        </p:nvSpPr>
        <p:spPr bwMode="auto">
          <a:xfrm>
            <a:off x="685800" y="2133600"/>
            <a:ext cx="2273300" cy="8477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COMPETITIVE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ADVANTAGE</a:t>
            </a:r>
            <a:endParaRPr lang="en-US" altLang="en-US" sz="2400" b="1">
              <a:latin typeface="Univers" pitchFamily="34" charset="0"/>
            </a:endParaRPr>
          </a:p>
        </p:txBody>
      </p:sp>
      <p:sp>
        <p:nvSpPr>
          <p:cNvPr id="75781" name="AutoShape 1029"/>
          <p:cNvSpPr>
            <a:spLocks noChangeArrowheads="1"/>
          </p:cNvSpPr>
          <p:nvPr/>
        </p:nvSpPr>
        <p:spPr bwMode="auto">
          <a:xfrm>
            <a:off x="2971800" y="2362200"/>
            <a:ext cx="673100" cy="381000"/>
          </a:xfrm>
          <a:prstGeom prst="leftArrow">
            <a:avLst>
              <a:gd name="adj1" fmla="val 50000"/>
              <a:gd name="adj2" fmla="val 88325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5782" name="Rectangle 1030"/>
          <p:cNvSpPr>
            <a:spLocks noChangeArrowheads="1"/>
          </p:cNvSpPr>
          <p:nvPr/>
        </p:nvSpPr>
        <p:spPr bwMode="auto">
          <a:xfrm>
            <a:off x="3124200" y="3048000"/>
            <a:ext cx="2968625" cy="8477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ORGANIZATIONAL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CAPABILITIES</a:t>
            </a:r>
            <a:endParaRPr lang="en-US" altLang="en-US" sz="2400" b="1">
              <a:solidFill>
                <a:srgbClr val="FF0000"/>
              </a:solidFill>
              <a:latin typeface="Univers" pitchFamily="34" charset="0"/>
            </a:endParaRPr>
          </a:p>
        </p:txBody>
      </p:sp>
      <p:sp>
        <p:nvSpPr>
          <p:cNvPr id="75783" name="Rectangle 1031"/>
          <p:cNvSpPr>
            <a:spLocks noChangeArrowheads="1"/>
          </p:cNvSpPr>
          <p:nvPr/>
        </p:nvSpPr>
        <p:spPr bwMode="auto">
          <a:xfrm>
            <a:off x="2438400" y="4267200"/>
            <a:ext cx="4692650" cy="2193925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Univers" pitchFamily="34" charset="0"/>
              </a:rPr>
              <a:t>            </a:t>
            </a:r>
            <a:r>
              <a:rPr lang="en-US" altLang="en-US" sz="2400" b="1">
                <a:solidFill>
                  <a:srgbClr val="FF0000"/>
                </a:solidFill>
                <a:latin typeface="Arial" panose="020B0604020202020204" pitchFamily="34" charset="0"/>
              </a:rPr>
              <a:t>RESOURCES</a:t>
            </a:r>
            <a:endParaRPr lang="en-US" altLang="en-US" sz="20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TANGIBLE     INTANGIBLE           HUMAN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Financial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Physical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>
              <a:latin typeface="Univers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600" b="1">
              <a:latin typeface="Univers" pitchFamily="34" charset="0"/>
            </a:endParaRPr>
          </a:p>
        </p:txBody>
      </p:sp>
      <p:sp>
        <p:nvSpPr>
          <p:cNvPr id="75784" name="Rectangle 1032"/>
          <p:cNvSpPr>
            <a:spLocks noChangeArrowheads="1"/>
          </p:cNvSpPr>
          <p:nvPr/>
        </p:nvSpPr>
        <p:spPr bwMode="auto">
          <a:xfrm>
            <a:off x="3810000" y="5203825"/>
            <a:ext cx="1392238" cy="8318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Technology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Reputation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Culture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5785" name="Rectangle 1033"/>
          <p:cNvSpPr>
            <a:spLocks noChangeArrowheads="1"/>
          </p:cNvSpPr>
          <p:nvPr/>
        </p:nvSpPr>
        <p:spPr bwMode="auto">
          <a:xfrm>
            <a:off x="5241925" y="5051425"/>
            <a:ext cx="1844675" cy="13144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Skills/know-how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Capacity for communication &amp; collaboration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1">
                <a:latin typeface="Arial" panose="020B0604020202020204" pitchFamily="34" charset="0"/>
              </a:rPr>
              <a:t>Motivation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5786" name="Line 1034"/>
          <p:cNvSpPr>
            <a:spLocks noChangeShapeType="1"/>
          </p:cNvSpPr>
          <p:nvPr/>
        </p:nvSpPr>
        <p:spPr bwMode="auto">
          <a:xfrm flipV="1">
            <a:off x="2438400" y="4648200"/>
            <a:ext cx="464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7" name="Line 1035"/>
          <p:cNvSpPr>
            <a:spLocks noChangeShapeType="1"/>
          </p:cNvSpPr>
          <p:nvPr/>
        </p:nvSpPr>
        <p:spPr bwMode="auto">
          <a:xfrm>
            <a:off x="3657600" y="4648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8" name="Line 1036"/>
          <p:cNvSpPr>
            <a:spLocks noChangeShapeType="1"/>
          </p:cNvSpPr>
          <p:nvPr/>
        </p:nvSpPr>
        <p:spPr bwMode="auto">
          <a:xfrm>
            <a:off x="5257800" y="46482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9" name="AutoShape 1037"/>
          <p:cNvSpPr>
            <a:spLocks noChangeArrowheads="1"/>
          </p:cNvSpPr>
          <p:nvPr/>
        </p:nvSpPr>
        <p:spPr bwMode="auto">
          <a:xfrm rot="5472122">
            <a:off x="4456113" y="3846513"/>
            <a:ext cx="381000" cy="457200"/>
          </a:xfrm>
          <a:prstGeom prst="leftArrow">
            <a:avLst>
              <a:gd name="adj1" fmla="val 50000"/>
              <a:gd name="adj2" fmla="val 49995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5790" name="AutoShape 1038"/>
          <p:cNvSpPr>
            <a:spLocks noChangeArrowheads="1"/>
          </p:cNvSpPr>
          <p:nvPr/>
        </p:nvSpPr>
        <p:spPr bwMode="auto">
          <a:xfrm rot="5375592">
            <a:off x="4418807" y="2666206"/>
            <a:ext cx="304800" cy="458787"/>
          </a:xfrm>
          <a:prstGeom prst="leftArrow">
            <a:avLst>
              <a:gd name="adj1" fmla="val 50370"/>
              <a:gd name="adj2" fmla="val 24565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5791" name="AutoShape 1039"/>
          <p:cNvSpPr>
            <a:spLocks noChangeArrowheads="1"/>
          </p:cNvSpPr>
          <p:nvPr/>
        </p:nvSpPr>
        <p:spPr bwMode="auto">
          <a:xfrm rot="-1739669">
            <a:off x="5427663" y="2127250"/>
            <a:ext cx="533400" cy="381000"/>
          </a:xfrm>
          <a:prstGeom prst="leftArrow">
            <a:avLst>
              <a:gd name="adj1" fmla="val 48370"/>
              <a:gd name="adj2" fmla="val 72087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75792" name="Rectangle 1041"/>
          <p:cNvSpPr>
            <a:spLocks noChangeArrowheads="1"/>
          </p:cNvSpPr>
          <p:nvPr/>
        </p:nvSpPr>
        <p:spPr bwMode="auto">
          <a:xfrm>
            <a:off x="457200" y="457200"/>
            <a:ext cx="8001000" cy="990600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The Links between Resources, Capabilities </a:t>
            </a:r>
            <a:endParaRPr lang="en-GB" altLang="en-US" sz="2800" b="1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and Competitive Advantage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7830" name="Rectangle 7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7831" name="Rectangle 8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229600" cy="4114800"/>
          </a:xfrm>
        </p:spPr>
        <p:txBody>
          <a:bodyPr/>
          <a:lstStyle/>
          <a:p>
            <a:pPr>
              <a:spcBef>
                <a:spcPct val="100000"/>
              </a:spcBef>
              <a:buFont typeface="Monotype Sorts" pitchFamily="2" charset="2"/>
              <a:buNone/>
              <a:defRPr/>
            </a:pPr>
            <a:r>
              <a:rPr lang="en-US" sz="2400" b="1" i="1" dirty="0">
                <a:solidFill>
                  <a:schemeClr val="accent4"/>
                </a:solidFill>
                <a:latin typeface="Arial" pitchFamily="34" charset="0"/>
              </a:rPr>
              <a:t>Organizational Capabilities 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</a:rPr>
              <a:t>= firm’s capacity for undertaking a particular activity.  (Grant)</a:t>
            </a:r>
          </a:p>
          <a:p>
            <a:pPr>
              <a:spcBef>
                <a:spcPct val="100000"/>
              </a:spcBef>
              <a:buFont typeface="Monotype Sorts" pitchFamily="2" charset="2"/>
              <a:buNone/>
              <a:defRPr/>
            </a:pPr>
            <a:r>
              <a:rPr lang="en-US" sz="2400" b="1" i="1" dirty="0">
                <a:solidFill>
                  <a:schemeClr val="accent4"/>
                </a:solidFill>
                <a:latin typeface="Arial" pitchFamily="34" charset="0"/>
              </a:rPr>
              <a:t>Distinctive Competence 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</a:rPr>
              <a:t>= things that an organization does particularly well relative to competitors. (Selznick)</a:t>
            </a:r>
          </a:p>
          <a:p>
            <a:pPr>
              <a:spcBef>
                <a:spcPct val="100000"/>
              </a:spcBef>
              <a:buFont typeface="Monotype Sorts" pitchFamily="2" charset="2"/>
              <a:buNone/>
              <a:defRPr/>
            </a:pPr>
            <a:r>
              <a:rPr lang="en-US" sz="2400" b="1" i="1" dirty="0">
                <a:solidFill>
                  <a:schemeClr val="accent4"/>
                </a:solidFill>
                <a:latin typeface="Arial" pitchFamily="34" charset="0"/>
              </a:rPr>
              <a:t>Core Competence 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</a:rPr>
              <a:t>= capabilities that are fundamental to a firm’s strategy and performance.  (Hamel and </a:t>
            </a:r>
            <a:r>
              <a:rPr lang="en-US" sz="2400" dirty="0" err="1">
                <a:solidFill>
                  <a:schemeClr val="accent4"/>
                </a:solidFill>
                <a:latin typeface="Arial" pitchFamily="34" charset="0"/>
              </a:rPr>
              <a:t>Prahalad</a:t>
            </a:r>
            <a:r>
              <a:rPr lang="en-US" sz="2400" dirty="0">
                <a:solidFill>
                  <a:schemeClr val="accent4"/>
                </a:solidFill>
                <a:latin typeface="Arial" pitchFamily="34" charset="0"/>
              </a:rPr>
              <a:t>)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295400" y="698500"/>
            <a:ext cx="6934200" cy="1117600"/>
          </a:xfrm>
          <a:prstGeom prst="rect">
            <a:avLst/>
          </a:prstGeom>
          <a:solidFill>
            <a:srgbClr val="003366"/>
          </a:solidFill>
          <a:ln w="254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/>
          <a:p>
            <a:pPr algn="ctr" defTabSz="762000">
              <a:defRPr/>
            </a:pPr>
            <a:r>
              <a:rPr lang="en-US" sz="3200" b="1" kern="0" dirty="0">
                <a:solidFill>
                  <a:srgbClr val="FFFF00"/>
                </a:solidFill>
                <a:ea typeface="+mj-ea"/>
                <a:cs typeface="+mj-cs"/>
              </a:rPr>
              <a:t>  </a:t>
            </a:r>
            <a:r>
              <a:rPr lang="en-US" sz="2800" b="1" kern="0" dirty="0">
                <a:solidFill>
                  <a:srgbClr val="FFFF00"/>
                </a:solidFill>
                <a:ea typeface="+mj-ea"/>
                <a:cs typeface="+mj-cs"/>
              </a:rPr>
              <a:t>Defining Organizational Capabilities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2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59700" cy="831850"/>
          </a:xfrm>
          <a:solidFill>
            <a:srgbClr val="003366"/>
          </a:solidFill>
          <a:ln w="127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Identifying Organizational </a:t>
            </a:r>
            <a: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C</a:t>
            </a: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apabilities:</a:t>
            </a:r>
            <a:b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A Functional Classification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360363" y="1214438"/>
            <a:ext cx="8362950" cy="50673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FUNCTION		CAPABILITY			EXEMPLARS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Corporate			Financial management		ExxonMobil, GE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Management		Strategic control			IBM, Samsung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Coordinating business units 		BP, P&amp;G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Managing acquisitions		Citigroup, Cisco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MIS			Speed and responsiveness through	Wal-Mart, Dell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rapid information transfer		Capital One</a:t>
            </a:r>
          </a:p>
          <a:p>
            <a:pPr eaLnBrk="1" hangingPunct="1">
              <a:spcBef>
                <a:spcPct val="4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R&amp;D			Research capability			Merck, IBM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Development of innovative new products	Apple, 3M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Manufacturing		Efficient volume manufacturing		Briggs &amp; Stratton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Continuous Improvement		Nucor, Harley-D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Flexibility 				Zara, Four Seasons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Design 			Design Capability			Apple, Nokia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Marketing 			Brand Management			P&amp;G, LVMH</a:t>
            </a:r>
          </a:p>
          <a:p>
            <a:pPr eaLnBrk="1" hangingPunct="1"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Quality reputation			Johnson &amp; Johnson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Responsiveness to market trends	MTV, L’Oreal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Sales, Distribution 		Sales Responsiveness		PepsiCo, Pfizer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&amp; Service			Efficiency and speed of distribution	LL Bean, Dell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Customer Service			Singapore Airlines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							Caterpillar </a:t>
            </a:r>
          </a:p>
        </p:txBody>
      </p:sp>
      <p:sp>
        <p:nvSpPr>
          <p:cNvPr id="79876" name="Line 4"/>
          <p:cNvSpPr>
            <a:spLocks noChangeShapeType="1"/>
          </p:cNvSpPr>
          <p:nvPr/>
        </p:nvSpPr>
        <p:spPr bwMode="auto">
          <a:xfrm>
            <a:off x="381000" y="52578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>
            <a:off x="381000" y="44958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Line 6"/>
          <p:cNvSpPr>
            <a:spLocks noChangeShapeType="1"/>
          </p:cNvSpPr>
          <p:nvPr/>
        </p:nvSpPr>
        <p:spPr bwMode="auto">
          <a:xfrm>
            <a:off x="381000" y="2362200"/>
            <a:ext cx="8367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381000" y="34290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381000" y="4191000"/>
            <a:ext cx="8374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1" name="Line 9"/>
          <p:cNvSpPr>
            <a:spLocks noChangeShapeType="1"/>
          </p:cNvSpPr>
          <p:nvPr/>
        </p:nvSpPr>
        <p:spPr bwMode="auto">
          <a:xfrm>
            <a:off x="381000" y="1447800"/>
            <a:ext cx="8367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82" name="Line 10"/>
          <p:cNvSpPr>
            <a:spLocks noChangeShapeType="1"/>
          </p:cNvSpPr>
          <p:nvPr/>
        </p:nvSpPr>
        <p:spPr bwMode="auto">
          <a:xfrm>
            <a:off x="381000" y="2895600"/>
            <a:ext cx="838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22500" y="622300"/>
            <a:ext cx="5080000" cy="889000"/>
          </a:xfrm>
          <a:solidFill>
            <a:srgbClr val="003366"/>
          </a:solidFill>
          <a:ln w="254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defTabSz="762000"/>
            <a:r>
              <a:rPr lang="en-US" altLang="en-US" sz="3200" b="1">
                <a:latin typeface="Arial" panose="020B0604020202020204" pitchFamily="34" charset="0"/>
              </a:rPr>
              <a:t> </a:t>
            </a:r>
            <a:r>
              <a:rPr lang="en-US" altLang="en-US" sz="3200" b="1">
                <a:solidFill>
                  <a:srgbClr val="FFFF00"/>
                </a:solidFill>
                <a:latin typeface="Arial" panose="020B0604020202020204" pitchFamily="34" charset="0"/>
              </a:rPr>
              <a:t>The Porter Value Chain</a:t>
            </a:r>
          </a:p>
        </p:txBody>
      </p:sp>
      <p:sp>
        <p:nvSpPr>
          <p:cNvPr id="81923" name="AutoShape 3"/>
          <p:cNvSpPr>
            <a:spLocks noChangeArrowheads="1"/>
          </p:cNvSpPr>
          <p:nvPr/>
        </p:nvSpPr>
        <p:spPr bwMode="auto">
          <a:xfrm>
            <a:off x="254000" y="1930400"/>
            <a:ext cx="8712200" cy="4292600"/>
          </a:xfrm>
          <a:prstGeom prst="homePlate">
            <a:avLst>
              <a:gd name="adj" fmla="val 67653"/>
            </a:avLst>
          </a:prstGeom>
          <a:solidFill>
            <a:srgbClr val="FFFFFF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293688" y="1981200"/>
            <a:ext cx="778192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FIRM INFRASTRUCTURE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HUMAN RESOURCE MANAGEMENT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TECHNOLOGY DEVELOPMENT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PROCUREMENT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INBOUND	OPERATIONS	OUTBOUND	MARKETING	SERVICE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LOGISTICS			LOGISTICS	&amp; SALES</a:t>
            </a: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>
            <a:off x="238125" y="2362200"/>
            <a:ext cx="6384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Line 6"/>
          <p:cNvSpPr>
            <a:spLocks noChangeShapeType="1"/>
          </p:cNvSpPr>
          <p:nvPr/>
        </p:nvSpPr>
        <p:spPr bwMode="auto">
          <a:xfrm>
            <a:off x="238125" y="2743200"/>
            <a:ext cx="6918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Line 7"/>
          <p:cNvSpPr>
            <a:spLocks noChangeShapeType="1"/>
          </p:cNvSpPr>
          <p:nvPr/>
        </p:nvSpPr>
        <p:spPr bwMode="auto">
          <a:xfrm>
            <a:off x="238125" y="3124200"/>
            <a:ext cx="7451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Line 8"/>
          <p:cNvSpPr>
            <a:spLocks noChangeShapeType="1"/>
          </p:cNvSpPr>
          <p:nvPr/>
        </p:nvSpPr>
        <p:spPr bwMode="auto">
          <a:xfrm>
            <a:off x="257175" y="3505200"/>
            <a:ext cx="78708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Line 9"/>
          <p:cNvSpPr>
            <a:spLocks noChangeShapeType="1"/>
          </p:cNvSpPr>
          <p:nvPr/>
        </p:nvSpPr>
        <p:spPr bwMode="auto">
          <a:xfrm>
            <a:off x="1600200" y="3514725"/>
            <a:ext cx="0" cy="272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0" name="Line 10"/>
          <p:cNvSpPr>
            <a:spLocks noChangeShapeType="1"/>
          </p:cNvSpPr>
          <p:nvPr/>
        </p:nvSpPr>
        <p:spPr bwMode="auto">
          <a:xfrm>
            <a:off x="3352800" y="3514725"/>
            <a:ext cx="0" cy="272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Line 11"/>
          <p:cNvSpPr>
            <a:spLocks noChangeShapeType="1"/>
          </p:cNvSpPr>
          <p:nvPr/>
        </p:nvSpPr>
        <p:spPr bwMode="auto">
          <a:xfrm>
            <a:off x="4724400" y="3514725"/>
            <a:ext cx="0" cy="2727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6248400" y="3514725"/>
            <a:ext cx="0" cy="2574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Rectangle 13"/>
          <p:cNvSpPr>
            <a:spLocks noChangeArrowheads="1"/>
          </p:cNvSpPr>
          <p:nvPr/>
        </p:nvSpPr>
        <p:spPr bwMode="auto">
          <a:xfrm>
            <a:off x="1908175" y="6478588"/>
            <a:ext cx="3654425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GB" altLang="en-US" sz="2000">
              <a:latin typeface="Arial" panose="020B0604020202020204" pitchFamily="34" charset="0"/>
            </a:endParaRPr>
          </a:p>
        </p:txBody>
      </p:sp>
      <p:sp>
        <p:nvSpPr>
          <p:cNvPr id="81934" name="Oval 15"/>
          <p:cNvSpPr>
            <a:spLocks noChangeArrowheads="1"/>
          </p:cNvSpPr>
          <p:nvPr/>
        </p:nvSpPr>
        <p:spPr bwMode="auto">
          <a:xfrm>
            <a:off x="7239000" y="5334000"/>
            <a:ext cx="1600200" cy="838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PRIMARY </a:t>
            </a:r>
            <a:endParaRPr lang="en-GB" altLang="en-US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ACTIVITIES</a:t>
            </a:r>
          </a:p>
        </p:txBody>
      </p:sp>
      <p:sp>
        <p:nvSpPr>
          <p:cNvPr id="81935" name="Oval 16"/>
          <p:cNvSpPr>
            <a:spLocks noChangeArrowheads="1"/>
          </p:cNvSpPr>
          <p:nvPr/>
        </p:nvSpPr>
        <p:spPr bwMode="auto">
          <a:xfrm>
            <a:off x="7239000" y="1981200"/>
            <a:ext cx="1600200" cy="838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latin typeface="Arial" panose="020B0604020202020204" pitchFamily="34" charset="0"/>
              </a:rPr>
              <a:t>SU</a:t>
            </a:r>
            <a:r>
              <a:rPr lang="en-US" altLang="en-US" sz="1600" b="1">
                <a:latin typeface="Arial" panose="020B0604020202020204" pitchFamily="34" charset="0"/>
              </a:rPr>
              <a:t>P</a:t>
            </a:r>
            <a:r>
              <a:rPr lang="en-GB" altLang="en-US" sz="1600" b="1">
                <a:latin typeface="Arial" panose="020B0604020202020204" pitchFamily="34" charset="0"/>
              </a:rPr>
              <a:t>PORT</a:t>
            </a:r>
            <a:r>
              <a:rPr lang="en-US" altLang="en-US" sz="1600" b="1">
                <a:latin typeface="Arial" panose="020B0604020202020204" pitchFamily="34" charset="0"/>
              </a:rPr>
              <a:t> </a:t>
            </a:r>
            <a:endParaRPr lang="en-GB" altLang="en-US" sz="16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ACTIVITIES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title"/>
          </p:nvPr>
        </p:nvSpPr>
        <p:spPr>
          <a:xfrm>
            <a:off x="1146175" y="909638"/>
            <a:ext cx="6851650" cy="771525"/>
          </a:xfrm>
          <a:solidFill>
            <a:srgbClr val="6195FD"/>
          </a:solidFill>
          <a:ln cap="flat"/>
        </p:spPr>
        <p:txBody>
          <a:bodyPr/>
          <a:lstStyle/>
          <a:p>
            <a:pPr eaLnBrk="1" hangingPunct="1"/>
            <a:r>
              <a:rPr lang="en-US" altLang="en-US"/>
              <a:t>Definition</a:t>
            </a:r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b="1">
                <a:latin typeface="Arial" panose="020B0604020202020204" pitchFamily="34" charset="0"/>
              </a:rPr>
              <a:t>The determination of the </a:t>
            </a:r>
            <a:r>
              <a:rPr lang="en-US" altLang="en-US" sz="2800" b="1">
                <a:solidFill>
                  <a:srgbClr val="FC0128"/>
                </a:solidFill>
                <a:latin typeface="Arial" panose="020B0604020202020204" pitchFamily="34" charset="0"/>
              </a:rPr>
              <a:t>long run goals and objectives </a:t>
            </a:r>
            <a:r>
              <a:rPr lang="en-US" altLang="en-US" sz="2800" b="1">
                <a:latin typeface="Arial" panose="020B0604020202020204" pitchFamily="34" charset="0"/>
              </a:rPr>
              <a:t>of an enterprise, the </a:t>
            </a:r>
            <a:r>
              <a:rPr lang="en-US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adoption of courses of action</a:t>
            </a:r>
            <a:r>
              <a:rPr lang="en-US" altLang="en-US" sz="2800" b="1">
                <a:latin typeface="Arial" panose="020B0604020202020204" pitchFamily="34" charset="0"/>
              </a:rPr>
              <a:t> and the </a:t>
            </a:r>
            <a:r>
              <a:rPr lang="en-US" altLang="en-US" sz="2800" b="1">
                <a:solidFill>
                  <a:srgbClr val="FC0128"/>
                </a:solidFill>
                <a:latin typeface="Arial" panose="020B0604020202020204" pitchFamily="34" charset="0"/>
              </a:rPr>
              <a:t>allocation of resources </a:t>
            </a:r>
            <a:r>
              <a:rPr lang="en-US" altLang="en-US" sz="2800" b="1">
                <a:latin typeface="Arial" panose="020B0604020202020204" pitchFamily="34" charset="0"/>
              </a:rPr>
              <a:t>necessary for carrying out these goals</a:t>
            </a:r>
          </a:p>
          <a:p>
            <a:pPr eaLnBrk="1" hangingPunct="1">
              <a:buFontTx/>
              <a:buNone/>
            </a:pPr>
            <a:r>
              <a:rPr lang="en-US" altLang="en-US" sz="3600" i="1">
                <a:latin typeface="Arial" panose="020B060402020202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altLang="en-US" sz="2400" i="1">
                <a:latin typeface="Arial" panose="020B0604020202020204" pitchFamily="34" charset="0"/>
              </a:rPr>
              <a:t>	Alfred Chandler, </a:t>
            </a:r>
            <a:r>
              <a:rPr lang="en-US" altLang="en-US" sz="2400" i="1" u="sng">
                <a:latin typeface="Arial" panose="020B0604020202020204" pitchFamily="34" charset="0"/>
              </a:rPr>
              <a:t>Strategy and Structure</a:t>
            </a:r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5638800"/>
            <a:ext cx="25241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7058025" y="2030413"/>
            <a:ext cx="1319213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Scarcity</a:t>
            </a:r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7075488" y="2509838"/>
            <a:ext cx="1303337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Relevance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7065963" y="3173413"/>
            <a:ext cx="1692275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Durability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7091363" y="3629025"/>
            <a:ext cx="1666875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Transferability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7091363" y="4086225"/>
            <a:ext cx="1666875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Replicability</a:t>
            </a: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6938963" y="4718050"/>
            <a:ext cx="1819275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Property rights</a:t>
            </a: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6940550" y="5175250"/>
            <a:ext cx="1893888" cy="582613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Relative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bargaining power</a:t>
            </a: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6938963" y="5915025"/>
            <a:ext cx="2124075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Embeddedness</a:t>
            </a:r>
          </a:p>
        </p:txBody>
      </p:sp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3459163" y="2052638"/>
            <a:ext cx="2982912" cy="8509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THE EXTENT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COMPETITIVE ADVANTAGE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ESTABLISHED</a:t>
            </a:r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3603625" y="3575050"/>
            <a:ext cx="2792413" cy="8509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SUSTAINABILITY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COMPETITIVE ADVANTAGE</a:t>
            </a:r>
          </a:p>
        </p:txBody>
      </p:sp>
      <p:sp>
        <p:nvSpPr>
          <p:cNvPr id="83980" name="Rectangle 12"/>
          <p:cNvSpPr>
            <a:spLocks noChangeArrowheads="1"/>
          </p:cNvSpPr>
          <p:nvPr/>
        </p:nvSpPr>
        <p:spPr bwMode="auto">
          <a:xfrm>
            <a:off x="3662363" y="5327650"/>
            <a:ext cx="2733675" cy="33655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APPROPRIABILITY</a:t>
            </a: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117475" y="3346450"/>
            <a:ext cx="2351088" cy="1095375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THE PROFIT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EARNING POTENTIAL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OF A RESOURCE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CAPABILITY</a:t>
            </a:r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 flipV="1">
            <a:off x="2514600" y="2357438"/>
            <a:ext cx="906463" cy="9191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2524125" y="3886200"/>
            <a:ext cx="105727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2514600" y="4495800"/>
            <a:ext cx="1136650" cy="9842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5" name="Line 17"/>
          <p:cNvSpPr>
            <a:spLocks noChangeShapeType="1"/>
          </p:cNvSpPr>
          <p:nvPr/>
        </p:nvSpPr>
        <p:spPr bwMode="auto">
          <a:xfrm flipV="1">
            <a:off x="6477000" y="2205038"/>
            <a:ext cx="525463" cy="23336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Line 18"/>
          <p:cNvSpPr>
            <a:spLocks noChangeShapeType="1"/>
          </p:cNvSpPr>
          <p:nvPr/>
        </p:nvSpPr>
        <p:spPr bwMode="auto">
          <a:xfrm>
            <a:off x="6477000" y="2514600"/>
            <a:ext cx="527050" cy="14605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7" name="Line 19"/>
          <p:cNvSpPr>
            <a:spLocks noChangeShapeType="1"/>
          </p:cNvSpPr>
          <p:nvPr/>
        </p:nvSpPr>
        <p:spPr bwMode="auto">
          <a:xfrm flipV="1">
            <a:off x="6477000" y="3276600"/>
            <a:ext cx="5334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 flipV="1">
            <a:off x="6553200" y="3810000"/>
            <a:ext cx="5334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>
            <a:off x="6477000" y="4038600"/>
            <a:ext cx="609600" cy="228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 flipV="1">
            <a:off x="6553200" y="4876800"/>
            <a:ext cx="3810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>
            <a:off x="6400800" y="5486400"/>
            <a:ext cx="533400" cy="4603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>
            <a:off x="6477000" y="5638800"/>
            <a:ext cx="45720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 type="stealth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3993" name="Rectangle 26"/>
          <p:cNvSpPr>
            <a:spLocks noGrp="1" noChangeArrowheads="1"/>
          </p:cNvSpPr>
          <p:nvPr>
            <p:ph type="title"/>
          </p:nvPr>
        </p:nvSpPr>
        <p:spPr>
          <a:xfrm>
            <a:off x="1447800" y="622300"/>
            <a:ext cx="5943600" cy="901700"/>
          </a:xfrm>
          <a:solidFill>
            <a:srgbClr val="003366"/>
          </a:solidFill>
          <a:ln w="25400" cap="flat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defTabSz="762000"/>
            <a:r>
              <a:rPr lang="en-US" altLang="en-US" sz="3200" b="1">
                <a:latin typeface="Arial" panose="020B0604020202020204" pitchFamily="34" charset="0"/>
              </a:rPr>
              <a:t> </a:t>
            </a: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The Rent-Earning Potential </a:t>
            </a:r>
            <a:b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of Resources and Capabilities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990600" y="146050"/>
            <a:ext cx="6781800" cy="469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FF66"/>
                </a:solidFill>
                <a:latin typeface="Arial" panose="020B0604020202020204" pitchFamily="34" charset="0"/>
              </a:rPr>
              <a:t>Approaches to Capability Development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457200" y="809625"/>
            <a:ext cx="8001000" cy="5870575"/>
          </a:xfrm>
          <a:prstGeom prst="rect">
            <a:avLst/>
          </a:prstGeom>
          <a:solidFill>
            <a:srgbClr val="0033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anchor="ctr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arenR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Acquire and develop the underlying resources. Especially human resources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	  </a:t>
            </a: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--Externally (hiring)</a:t>
            </a:r>
          </a:p>
          <a:p>
            <a:pPr eaLnBrk="1" hangingPunct="1">
              <a:spcBef>
                <a:spcPct val="0"/>
              </a:spcBef>
              <a:spcAft>
                <a:spcPct val="5000"/>
              </a:spcAft>
              <a:buFontTx/>
              <a:buNone/>
            </a:pP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	  --Internally through developing individual skills </a:t>
            </a:r>
          </a:p>
          <a:p>
            <a:pPr eaLnBrk="1" hangingPunct="1">
              <a:spcBef>
                <a:spcPct val="30000"/>
              </a:spcBef>
              <a:spcAft>
                <a:spcPct val="5000"/>
              </a:spcAft>
              <a:buFontTx/>
              <a:buAutoNum type="arabicParenR" startAt="2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Acquire/access capabilities externally through </a:t>
            </a:r>
            <a:r>
              <a:rPr lang="en-US" altLang="en-US" sz="2000" b="1" u="sng">
                <a:solidFill>
                  <a:srgbClr val="FFFF99"/>
                </a:solidFill>
                <a:latin typeface="Arial" panose="020B0604020202020204" pitchFamily="34" charset="0"/>
              </a:rPr>
              <a:t>acquisition</a:t>
            </a: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 or</a:t>
            </a:r>
          </a:p>
          <a:p>
            <a:pPr eaLnBrk="1" hangingPunct="1">
              <a:spcBef>
                <a:spcPct val="0"/>
              </a:spcBef>
              <a:spcAft>
                <a:spcPct val="5000"/>
              </a:spcAft>
              <a:buFontTx/>
              <a:buNone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000" b="1" u="sng">
                <a:solidFill>
                  <a:srgbClr val="FFFF99"/>
                </a:solidFill>
                <a:latin typeface="Arial" panose="020B0604020202020204" pitchFamily="34" charset="0"/>
              </a:rPr>
              <a:t>alliance</a:t>
            </a: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Tx/>
              <a:buAutoNum type="arabicParenR" startAt="3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Greenfield development of capabilities in separate organizational unit </a:t>
            </a: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(IBM &amp; the PC, Xerox &amp; PARC, GM &amp; Saturn) 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Tx/>
              <a:buAutoNum type="arabicParenR" startAt="3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Build team-based capabilities through training and team development </a:t>
            </a: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(i.e. develop </a:t>
            </a:r>
            <a:r>
              <a:rPr lang="en-US" altLang="en-US" sz="1800" b="1" i="1">
                <a:solidFill>
                  <a:srgbClr val="FFFF99"/>
                </a:solidFill>
                <a:latin typeface="Arial" panose="020B0604020202020204" pitchFamily="34" charset="0"/>
              </a:rPr>
              <a:t>organizational routines</a:t>
            </a: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) </a:t>
            </a:r>
          </a:p>
          <a:p>
            <a:pPr eaLnBrk="1" hangingPunct="1">
              <a:spcBef>
                <a:spcPct val="35000"/>
              </a:spcBef>
              <a:spcAft>
                <a:spcPct val="35000"/>
              </a:spcAft>
              <a:buFontTx/>
              <a:buAutoNum type="arabicParenR" startAt="3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Align structure &amp; systems with required capabilities</a:t>
            </a:r>
          </a:p>
          <a:p>
            <a:pPr eaLnBrk="1" hangingPunct="1">
              <a:spcBef>
                <a:spcPct val="0"/>
              </a:spcBef>
              <a:spcAft>
                <a:spcPct val="35000"/>
              </a:spcAft>
              <a:buFontTx/>
              <a:buAutoNum type="arabicParenR" startAt="3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Change management to transform values and behaviors </a:t>
            </a: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(GE, BP)</a:t>
            </a:r>
          </a:p>
          <a:p>
            <a:pPr eaLnBrk="1" hangingPunct="1">
              <a:spcBef>
                <a:spcPct val="0"/>
              </a:spcBef>
              <a:spcAft>
                <a:spcPct val="35000"/>
              </a:spcAft>
              <a:buFontTx/>
              <a:buAutoNum type="arabicParenR" startAt="3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Product sequencing </a:t>
            </a: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(Intel , Sony, Hyundai)</a:t>
            </a:r>
          </a:p>
          <a:p>
            <a:pPr eaLnBrk="1" hangingPunct="1">
              <a:spcBef>
                <a:spcPct val="0"/>
              </a:spcBef>
              <a:buFontTx/>
              <a:buAutoNum type="arabicParenR" startAt="3"/>
            </a:pPr>
            <a:r>
              <a:rPr lang="en-US" altLang="en-US" sz="2000" b="1">
                <a:solidFill>
                  <a:srgbClr val="FFFF99"/>
                </a:solidFill>
                <a:latin typeface="Arial" panose="020B0604020202020204" pitchFamily="34" charset="0"/>
              </a:rPr>
              <a:t>Knowledge Management </a:t>
            </a:r>
            <a:r>
              <a:rPr lang="en-US" altLang="en-US" sz="1800" b="1">
                <a:solidFill>
                  <a:srgbClr val="FFFF99"/>
                </a:solidFill>
                <a:latin typeface="Arial" panose="020B0604020202020204" pitchFamily="34" charset="0"/>
              </a:rPr>
              <a:t>(systematic approaches to acquiring, storing, replicating, and accessing knowledge)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7578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57200" y="1524000"/>
            <a:ext cx="8027988" cy="3413125"/>
          </a:xfrm>
          <a:gradFill rotWithShape="0">
            <a:gsLst>
              <a:gs pos="0">
                <a:srgbClr val="6195FD">
                  <a:gamma/>
                  <a:shade val="48627"/>
                  <a:invGamma/>
                </a:srgbClr>
              </a:gs>
              <a:gs pos="50000">
                <a:srgbClr val="6195FD"/>
              </a:gs>
              <a:gs pos="100000">
                <a:srgbClr val="6195FD">
                  <a:gamma/>
                  <a:shade val="48627"/>
                  <a:invGamma/>
                </a:srgbClr>
              </a:gs>
            </a:gsLst>
            <a:lin ang="5400000" scaled="1"/>
          </a:gradFill>
          <a:ln cap="flat"/>
        </p:spPr>
        <p:txBody>
          <a:bodyPr/>
          <a:lstStyle/>
          <a:p>
            <a:pPr eaLnBrk="1" hangingPunct="1">
              <a:defRPr/>
            </a:pPr>
            <a:r>
              <a:rPr lang="en-US" sz="5400" dirty="0">
                <a:solidFill>
                  <a:schemeClr val="accent4"/>
                </a:solidFill>
              </a:rPr>
              <a:t>COMPETITIVE ADVANTAGE AND THE SCOPE OF THE FIRM</a:t>
            </a:r>
            <a:br>
              <a:rPr lang="en-US" sz="5400" dirty="0">
                <a:solidFill>
                  <a:schemeClr val="accent4"/>
                </a:solidFill>
              </a:rPr>
            </a:br>
            <a:endParaRPr lang="en-US" sz="5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6934200" cy="1117600"/>
          </a:xfrm>
          <a:solidFill>
            <a:srgbClr val="003366"/>
          </a:solidFill>
          <a:ln w="25400" cap="flat">
            <a:solidFill>
              <a:srgbClr val="3365FB"/>
            </a:solidFill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From Business Strategy to Corporate Strategy: The Scope of the Firm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2150" y="2597150"/>
            <a:ext cx="7759700" cy="3416300"/>
          </a:xfrm>
          <a:solidFill>
            <a:schemeClr val="accent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 i="1">
                <a:latin typeface="Arial" panose="020B0604020202020204" pitchFamily="34" charset="0"/>
              </a:rPr>
              <a:t>Business Strategy </a:t>
            </a:r>
            <a:r>
              <a:rPr lang="en-US" altLang="en-US" sz="2400" b="1">
                <a:latin typeface="Arial" panose="020B0604020202020204" pitchFamily="34" charset="0"/>
              </a:rPr>
              <a:t>is concerned with </a:t>
            </a:r>
            <a:r>
              <a:rPr lang="en-US" altLang="en-US" sz="2400" b="1" i="1">
                <a:latin typeface="Arial" panose="020B0604020202020204" pitchFamily="34" charset="0"/>
              </a:rPr>
              <a:t>how</a:t>
            </a:r>
            <a:r>
              <a:rPr lang="en-US" altLang="en-US" sz="2400" b="1">
                <a:latin typeface="Arial" panose="020B0604020202020204" pitchFamily="34" charset="0"/>
              </a:rPr>
              <a:t> a firm computes within a particular market</a:t>
            </a:r>
          </a:p>
          <a:p>
            <a:pPr eaLnBrk="1" hangingPunct="1"/>
            <a:r>
              <a:rPr lang="en-US" altLang="en-US" sz="2400" b="1" i="1">
                <a:latin typeface="Arial" panose="020B0604020202020204" pitchFamily="34" charset="0"/>
              </a:rPr>
              <a:t>Corporate Strategy </a:t>
            </a:r>
            <a:r>
              <a:rPr lang="en-US" altLang="en-US" sz="2400" b="1">
                <a:latin typeface="Arial" panose="020B0604020202020204" pitchFamily="34" charset="0"/>
              </a:rPr>
              <a:t>is concerned with </a:t>
            </a:r>
            <a:r>
              <a:rPr lang="en-US" altLang="en-US" sz="2400" b="1" i="1">
                <a:latin typeface="Arial" panose="020B0604020202020204" pitchFamily="34" charset="0"/>
              </a:rPr>
              <a:t>where</a:t>
            </a:r>
            <a:r>
              <a:rPr lang="en-US" altLang="en-US" sz="2400" b="1">
                <a:latin typeface="Arial" panose="020B0604020202020204" pitchFamily="34" charset="0"/>
              </a:rPr>
              <a:t> a firm competes</a:t>
            </a:r>
            <a:r>
              <a:rPr lang="en-GB" altLang="en-US" sz="2400" b="1">
                <a:latin typeface="Arial" panose="020B0604020202020204" pitchFamily="34" charset="0"/>
              </a:rPr>
              <a:t>, i.e. </a:t>
            </a:r>
            <a:r>
              <a:rPr lang="en-US" altLang="en-US" sz="2400" b="1">
                <a:latin typeface="Arial" panose="020B0604020202020204" pitchFamily="34" charset="0"/>
              </a:rPr>
              <a:t>the </a:t>
            </a:r>
            <a:r>
              <a:rPr lang="en-US" altLang="en-US" sz="2400" b="1" i="1">
                <a:latin typeface="Arial" panose="020B0604020202020204" pitchFamily="34" charset="0"/>
              </a:rPr>
              <a:t>scope</a:t>
            </a:r>
            <a:r>
              <a:rPr lang="en-US" altLang="en-US" sz="2400" b="1">
                <a:latin typeface="Arial" panose="020B0604020202020204" pitchFamily="34" charset="0"/>
              </a:rPr>
              <a:t> of its activities</a:t>
            </a:r>
          </a:p>
          <a:p>
            <a:pPr eaLnBrk="1" hangingPunct="1"/>
            <a:r>
              <a:rPr lang="en-US" altLang="en-US" sz="2400" b="1">
                <a:latin typeface="Arial" panose="020B0604020202020204" pitchFamily="34" charset="0"/>
              </a:rPr>
              <a:t>The dimensions of scope are</a:t>
            </a:r>
          </a:p>
          <a:p>
            <a:pPr lvl="3" eaLnBrk="1" hangingPunct="1"/>
            <a:r>
              <a:rPr lang="en-US" altLang="en-US" sz="2400" b="1">
                <a:latin typeface="Arial" panose="020B0604020202020204" pitchFamily="34" charset="0"/>
              </a:rPr>
              <a:t>product scope</a:t>
            </a:r>
          </a:p>
          <a:p>
            <a:pPr lvl="3" eaLnBrk="1" hangingPunct="1"/>
            <a:r>
              <a:rPr lang="en-US" altLang="en-US" sz="2400" b="1">
                <a:latin typeface="Arial" panose="020B0604020202020204" pitchFamily="34" charset="0"/>
              </a:rPr>
              <a:t>vertical scope</a:t>
            </a:r>
          </a:p>
          <a:p>
            <a:pPr lvl="3" eaLnBrk="1" hangingPunct="1"/>
            <a:r>
              <a:rPr lang="en-US" altLang="en-US" sz="2400" b="1">
                <a:latin typeface="Arial" panose="020B0604020202020204" pitchFamily="34" charset="0"/>
              </a:rPr>
              <a:t>geographical scope</a:t>
            </a:r>
          </a:p>
          <a:p>
            <a:pPr lvl="3" eaLnBrk="1" hangingPunct="1"/>
            <a:endParaRPr lang="en-US" altLang="en-US" sz="24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2"/>
          <p:cNvSpPr>
            <a:spLocks noChangeArrowheads="1"/>
          </p:cNvSpPr>
          <p:nvPr/>
        </p:nvSpPr>
        <p:spPr bwMode="auto">
          <a:xfrm>
            <a:off x="457200" y="2971800"/>
            <a:ext cx="2667000" cy="9128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29600" tIns="118800" rIns="129600" bIns="118800">
            <a:spAutoFit/>
          </a:bodyPr>
          <a:lstStyle>
            <a:lvl1pPr defTabSz="76200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RATE OF PROFIT</a:t>
            </a:r>
            <a:endParaRPr lang="en-GB" altLang="en-US" sz="16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15000"/>
              </a:spcBef>
              <a:buClrTx/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    &gt; </a:t>
            </a:r>
            <a:r>
              <a:rPr lang="en-GB" altLang="en-US" sz="1600" b="1">
                <a:latin typeface="Arial" panose="020B0604020202020204" pitchFamily="34" charset="0"/>
              </a:rPr>
              <a:t>COST OF CAPITAL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91139" name="Rectangle 14"/>
          <p:cNvSpPr>
            <a:spLocks noChangeArrowheads="1"/>
          </p:cNvSpPr>
          <p:nvPr/>
        </p:nvSpPr>
        <p:spPr bwMode="auto">
          <a:xfrm>
            <a:off x="4114800" y="2286000"/>
            <a:ext cx="2209800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29600" tIns="118800" rIns="129600" bIns="118800">
            <a:spAutoFit/>
          </a:bodyPr>
          <a:lstStyle>
            <a:lvl1pPr defTabSz="76200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INDUSTRY</a:t>
            </a:r>
          </a:p>
          <a:p>
            <a:pPr algn="ctr" eaLnBrk="1" hangingPunct="1">
              <a:spcBef>
                <a:spcPct val="40000"/>
              </a:spcBef>
              <a:buClr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ATTRACTIVENESS</a:t>
            </a:r>
          </a:p>
        </p:txBody>
      </p:sp>
      <p:sp>
        <p:nvSpPr>
          <p:cNvPr id="91140" name="Rectangle 16"/>
          <p:cNvSpPr>
            <a:spLocks noChangeArrowheads="1"/>
          </p:cNvSpPr>
          <p:nvPr/>
        </p:nvSpPr>
        <p:spPr bwMode="auto">
          <a:xfrm>
            <a:off x="4114800" y="3581400"/>
            <a:ext cx="2286000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44000" tIns="118800" rIns="115200" bIns="118800" anchor="ctr">
            <a:spAutoFit/>
          </a:bodyPr>
          <a:lstStyle>
            <a:lvl1pPr defTabSz="76200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COMPETITIVE </a:t>
            </a:r>
            <a:endParaRPr lang="en-GB" altLang="en-US" sz="16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40000"/>
              </a:spcBef>
              <a:buClrTx/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 ADVANTAGE   </a:t>
            </a:r>
          </a:p>
        </p:txBody>
      </p:sp>
      <p:sp>
        <p:nvSpPr>
          <p:cNvPr id="91141" name="AutoShape 22"/>
          <p:cNvSpPr>
            <a:spLocks noChangeArrowheads="1"/>
          </p:cNvSpPr>
          <p:nvPr/>
        </p:nvSpPr>
        <p:spPr bwMode="auto">
          <a:xfrm rot="1168637">
            <a:off x="3048000" y="3657600"/>
            <a:ext cx="838200" cy="454025"/>
          </a:xfrm>
          <a:prstGeom prst="rightArrow">
            <a:avLst>
              <a:gd name="adj1" fmla="val 50000"/>
              <a:gd name="adj2" fmla="val 92316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1142" name="AutoShape 23"/>
          <p:cNvSpPr>
            <a:spLocks noChangeArrowheads="1"/>
          </p:cNvSpPr>
          <p:nvPr/>
        </p:nvSpPr>
        <p:spPr bwMode="auto">
          <a:xfrm rot="-1509926">
            <a:off x="3048000" y="2743200"/>
            <a:ext cx="841375" cy="439738"/>
          </a:xfrm>
          <a:prstGeom prst="rightArrow">
            <a:avLst>
              <a:gd name="adj1" fmla="val 50000"/>
              <a:gd name="adj2" fmla="val 95677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1143" name="Rectangle 24"/>
          <p:cNvSpPr>
            <a:spLocks noChangeArrowheads="1"/>
          </p:cNvSpPr>
          <p:nvPr/>
        </p:nvSpPr>
        <p:spPr bwMode="auto">
          <a:xfrm>
            <a:off x="7299325" y="4389438"/>
            <a:ext cx="1841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1144" name="Rectangle 25"/>
          <p:cNvSpPr>
            <a:spLocks noChangeArrowheads="1"/>
          </p:cNvSpPr>
          <p:nvPr/>
        </p:nvSpPr>
        <p:spPr bwMode="auto">
          <a:xfrm>
            <a:off x="533400" y="457200"/>
            <a:ext cx="7848600" cy="609600"/>
          </a:xfrm>
          <a:prstGeom prst="rect">
            <a:avLst/>
          </a:prstGeom>
          <a:solidFill>
            <a:srgbClr val="003366"/>
          </a:solidFill>
          <a:ln w="25400">
            <a:solidFill>
              <a:srgbClr val="3365FB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8" tIns="44450" rIns="90488" bIns="44450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The Basic Issues</a:t>
            </a:r>
            <a:r>
              <a:rPr lang="en-GB" altLang="en-US" sz="2800" b="1">
                <a:solidFill>
                  <a:srgbClr val="FFFF00"/>
                </a:solidFill>
                <a:latin typeface="Arial" panose="020B0604020202020204" pitchFamily="34" charset="0"/>
              </a:rPr>
              <a:t> in Diversification Decisions</a:t>
            </a:r>
            <a:endParaRPr lang="en-US" altLang="en-US" sz="2800" b="1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91145" name="Text Box 26"/>
          <p:cNvSpPr txBox="1">
            <a:spLocks noChangeArrowheads="1"/>
          </p:cNvSpPr>
          <p:nvPr/>
        </p:nvSpPr>
        <p:spPr bwMode="auto">
          <a:xfrm>
            <a:off x="914400" y="1524000"/>
            <a:ext cx="5173663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Superior profit derives from two sources: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91146" name="Text Box 27"/>
          <p:cNvSpPr txBox="1">
            <a:spLocks noChangeArrowheads="1"/>
          </p:cNvSpPr>
          <p:nvPr/>
        </p:nvSpPr>
        <p:spPr bwMode="auto">
          <a:xfrm>
            <a:off x="762000" y="5029200"/>
            <a:ext cx="7021513" cy="10064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Diversification decisions involve these same two issues:</a:t>
            </a:r>
          </a:p>
          <a:p>
            <a:pPr algn="ctr" eaLnBrk="1" hangingPunct="1">
              <a:spcBef>
                <a:spcPct val="0"/>
              </a:spcBef>
              <a:buClrTx/>
            </a:pPr>
            <a:r>
              <a:rPr lang="en-GB" altLang="en-US" sz="2000" b="1">
                <a:latin typeface="Arial" panose="020B0604020202020204" pitchFamily="34" charset="0"/>
              </a:rPr>
              <a:t> How attractive is the sector to be entered?</a:t>
            </a:r>
          </a:p>
          <a:p>
            <a:pPr algn="ctr" eaLnBrk="1" hangingPunct="1">
              <a:spcBef>
                <a:spcPct val="0"/>
              </a:spcBef>
              <a:buClrTx/>
            </a:pPr>
            <a:r>
              <a:rPr lang="en-GB" altLang="en-US" sz="2000" b="1">
                <a:latin typeface="Arial" panose="020B0604020202020204" pitchFamily="34" charset="0"/>
              </a:rPr>
              <a:t>Can the firm achieve a competitive advantage?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31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5778500" cy="685800"/>
          </a:xfrm>
          <a:solidFill>
            <a:srgbClr val="003366"/>
          </a:solidFill>
          <a:ln w="25400" cap="flat">
            <a:solidFill>
              <a:srgbClr val="3365FB"/>
            </a:solidFill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Motives for Diversification</a:t>
            </a: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5950" y="1301750"/>
            <a:ext cx="8140700" cy="1822450"/>
          </a:xfrm>
          <a:solidFill>
            <a:schemeClr val="bg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>
                <a:solidFill>
                  <a:srgbClr val="6600FF"/>
                </a:solidFill>
                <a:latin typeface="Arial" panose="020B0604020202020204" pitchFamily="34" charset="0"/>
              </a:rPr>
              <a:t>GROWTH</a:t>
            </a:r>
            <a:r>
              <a:rPr lang="en-US" altLang="en-US" sz="1800" b="1">
                <a:latin typeface="Arial" panose="020B0604020202020204" pitchFamily="34" charset="0"/>
              </a:rPr>
              <a:t> 	--The desire to escape stagnant or declining industries 		 </a:t>
            </a:r>
            <a:r>
              <a:rPr lang="en-GB" altLang="en-US" sz="1800" b="1">
                <a:latin typeface="Arial" panose="020B0604020202020204" pitchFamily="34" charset="0"/>
              </a:rPr>
              <a:t>  is a</a:t>
            </a:r>
            <a:r>
              <a:rPr lang="en-US" altLang="en-US" sz="1800" b="1">
                <a:latin typeface="Arial" panose="020B0604020202020204" pitchFamily="34" charset="0"/>
              </a:rPr>
              <a:t> powerful motive for diversification (</a:t>
            </a:r>
            <a:r>
              <a:rPr lang="en-GB" altLang="en-US" sz="1800" b="1">
                <a:latin typeface="Arial" panose="020B0604020202020204" pitchFamily="34" charset="0"/>
              </a:rPr>
              <a:t>e.g. </a:t>
            </a:r>
            <a:r>
              <a:rPr lang="en-US" altLang="en-US" sz="1800" b="1">
                <a:latin typeface="Arial" panose="020B0604020202020204" pitchFamily="34" charset="0"/>
              </a:rPr>
              <a:t>tobacco,</a:t>
            </a:r>
            <a:endParaRPr lang="en-GB" altLang="en-US" sz="18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800" b="1">
                <a:latin typeface="Arial" panose="020B0604020202020204" pitchFamily="34" charset="0"/>
              </a:rPr>
              <a:t>			  </a:t>
            </a:r>
            <a:r>
              <a:rPr lang="en-US" altLang="en-US" sz="1800" b="1">
                <a:latin typeface="Arial" panose="020B0604020202020204" pitchFamily="34" charset="0"/>
              </a:rPr>
              <a:t> oil, </a:t>
            </a:r>
            <a:r>
              <a:rPr lang="en-GB" altLang="en-US" sz="1800" b="1">
                <a:latin typeface="Arial" panose="020B0604020202020204" pitchFamily="34" charset="0"/>
              </a:rPr>
              <a:t>newspapers</a:t>
            </a:r>
            <a:r>
              <a:rPr lang="en-US" altLang="en-US" sz="1800" b="1">
                <a:latin typeface="Arial" panose="020B0604020202020204" pitchFamily="34" charset="0"/>
              </a:rPr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		        	--</a:t>
            </a:r>
            <a:r>
              <a:rPr lang="en-US" altLang="en-US" sz="1800" b="1" i="1">
                <a:latin typeface="Arial" panose="020B0604020202020204" pitchFamily="34" charset="0"/>
              </a:rPr>
              <a:t>But</a:t>
            </a:r>
            <a:r>
              <a:rPr lang="en-US" altLang="en-US" sz="1800" b="1">
                <a:latin typeface="Arial" panose="020B0604020202020204" pitchFamily="34" charset="0"/>
              </a:rPr>
              <a:t>, growth satisfies </a:t>
            </a:r>
            <a:r>
              <a:rPr lang="en-US" altLang="en-US" sz="1800" b="1" i="1">
                <a:latin typeface="Arial" panose="020B0604020202020204" pitchFamily="34" charset="0"/>
              </a:rPr>
              <a:t>manage</a:t>
            </a:r>
            <a:r>
              <a:rPr lang="en-GB" altLang="en-US" sz="1800" b="1" i="1">
                <a:latin typeface="Arial" panose="020B0604020202020204" pitchFamily="34" charset="0"/>
              </a:rPr>
              <a:t>rs</a:t>
            </a:r>
            <a:r>
              <a:rPr lang="en-US" altLang="en-US" sz="1800" b="1">
                <a:latin typeface="Arial" panose="020B0604020202020204" pitchFamily="34" charset="0"/>
              </a:rPr>
              <a:t> not </a:t>
            </a:r>
            <a:r>
              <a:rPr lang="en-US" altLang="en-US" sz="1800" b="1" i="1">
                <a:latin typeface="Arial" panose="020B0604020202020204" pitchFamily="34" charset="0"/>
              </a:rPr>
              <a:t>shareholder</a:t>
            </a:r>
            <a:r>
              <a:rPr lang="en-GB" altLang="en-US" sz="1800" b="1" i="1">
                <a:latin typeface="Arial" panose="020B0604020202020204" pitchFamily="34" charset="0"/>
              </a:rPr>
              <a:t>s</a:t>
            </a:r>
            <a:r>
              <a:rPr lang="en-US" altLang="en-US" sz="1800" b="1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			--Growth strategies (esp. by acquisition), tend to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			   destroy shareholder value</a:t>
            </a:r>
          </a:p>
        </p:txBody>
      </p:sp>
      <p:sp>
        <p:nvSpPr>
          <p:cNvPr id="93190" name="Rectangle 6"/>
          <p:cNvSpPr>
            <a:spLocks noChangeArrowheads="1"/>
          </p:cNvSpPr>
          <p:nvPr/>
        </p:nvSpPr>
        <p:spPr bwMode="auto">
          <a:xfrm>
            <a:off x="609600" y="3352800"/>
            <a:ext cx="8153400" cy="160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6600FF"/>
                </a:solidFill>
                <a:latin typeface="Arial" panose="020B0604020202020204" pitchFamily="34" charset="0"/>
              </a:rPr>
              <a:t>RISK</a:t>
            </a:r>
            <a:r>
              <a:rPr lang="en-US" altLang="en-US" sz="1800" b="1">
                <a:latin typeface="Arial" panose="020B0604020202020204" pitchFamily="34" charset="0"/>
              </a:rPr>
              <a:t> 	        	--Diversification reduces variance of profit flows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6600FF"/>
                </a:solidFill>
                <a:latin typeface="Arial" panose="020B0604020202020204" pitchFamily="34" charset="0"/>
              </a:rPr>
              <a:t>SPREADING</a:t>
            </a:r>
            <a:r>
              <a:rPr lang="en-US" altLang="en-US" sz="1800" b="1">
                <a:latin typeface="Arial" panose="020B0604020202020204" pitchFamily="34" charset="0"/>
              </a:rPr>
              <a:t>   	--</a:t>
            </a:r>
            <a:r>
              <a:rPr lang="en-US" altLang="en-US" sz="1800" b="1" i="1">
                <a:latin typeface="Arial" panose="020B0604020202020204" pitchFamily="34" charset="0"/>
              </a:rPr>
              <a:t>But</a:t>
            </a:r>
            <a:r>
              <a:rPr lang="en-US" altLang="en-US" sz="1800" b="1">
                <a:latin typeface="Arial" panose="020B0604020202020204" pitchFamily="34" charset="0"/>
              </a:rPr>
              <a:t>, doesn</a:t>
            </a:r>
            <a:r>
              <a:rPr lang="en-GB" altLang="en-US" sz="1800" b="1">
                <a:latin typeface="Arial" panose="020B0604020202020204" pitchFamily="34" charset="0"/>
              </a:rPr>
              <a:t>’</a:t>
            </a:r>
            <a:r>
              <a:rPr lang="en-US" altLang="en-US" sz="1800" b="1">
                <a:latin typeface="Arial" panose="020B0604020202020204" pitchFamily="34" charset="0"/>
              </a:rPr>
              <a:t>t create value for</a:t>
            </a:r>
            <a:r>
              <a:rPr lang="en-GB" altLang="en-US" sz="1800" b="1">
                <a:latin typeface="Arial" panose="020B0604020202020204" pitchFamily="34" charset="0"/>
              </a:rPr>
              <a:t> </a:t>
            </a:r>
            <a:r>
              <a:rPr lang="en-US" altLang="en-US" sz="1800" b="1">
                <a:latin typeface="Arial" panose="020B0604020202020204" pitchFamily="34" charset="0"/>
              </a:rPr>
              <a:t>shareholders</a:t>
            </a:r>
            <a:r>
              <a:rPr lang="en-GB" altLang="en-US" sz="1800" b="1">
                <a:latin typeface="Arial" panose="020B0604020202020204" pitchFamily="34" charset="0"/>
              </a:rPr>
              <a:t>—they c</a:t>
            </a:r>
            <a:r>
              <a:rPr lang="en-US" altLang="en-US" sz="1800" b="1">
                <a:latin typeface="Arial" panose="020B0604020202020204" pitchFamily="34" charset="0"/>
              </a:rPr>
              <a:t>an</a:t>
            </a:r>
            <a:endParaRPr lang="en-GB" altLang="en-US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latin typeface="Arial" panose="020B0604020202020204" pitchFamily="34" charset="0"/>
              </a:rPr>
              <a:t>		  </a:t>
            </a:r>
            <a:r>
              <a:rPr lang="en-US" altLang="en-US" sz="1800" b="1">
                <a:latin typeface="Arial" panose="020B0604020202020204" pitchFamily="34" charset="0"/>
              </a:rPr>
              <a:t> hold diversified portfolios</a:t>
            </a:r>
            <a:r>
              <a:rPr lang="en-GB" altLang="en-US" sz="1800" b="1">
                <a:latin typeface="Arial" panose="020B0604020202020204" pitchFamily="34" charset="0"/>
              </a:rPr>
              <a:t> of securities</a:t>
            </a:r>
            <a:r>
              <a:rPr lang="en-US" altLang="en-US" sz="1800" b="1"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		--Capital Asset Pricing Model shows that  diversification</a:t>
            </a:r>
            <a:endParaRPr lang="en-GB" altLang="en-US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latin typeface="Arial" panose="020B0604020202020204" pitchFamily="34" charset="0"/>
              </a:rPr>
              <a:t>		  </a:t>
            </a:r>
            <a:r>
              <a:rPr lang="en-US" altLang="en-US" sz="1800" b="1">
                <a:latin typeface="Arial" panose="020B0604020202020204" pitchFamily="34" charset="0"/>
              </a:rPr>
              <a:t> lowers </a:t>
            </a:r>
            <a:r>
              <a:rPr lang="en-US" altLang="en-US" sz="1800" b="1" i="1">
                <a:latin typeface="Arial" panose="020B0604020202020204" pitchFamily="34" charset="0"/>
              </a:rPr>
              <a:t>unsystematic risk</a:t>
            </a:r>
            <a:r>
              <a:rPr lang="en-US" altLang="en-US" sz="1800" b="1">
                <a:latin typeface="Arial" panose="020B0604020202020204" pitchFamily="34" charset="0"/>
              </a:rPr>
              <a:t> not </a:t>
            </a:r>
            <a:r>
              <a:rPr lang="en-US" altLang="en-US" sz="1800" b="1" i="1">
                <a:latin typeface="Arial" panose="020B0604020202020204" pitchFamily="34" charset="0"/>
              </a:rPr>
              <a:t>systematic risk</a:t>
            </a:r>
            <a:r>
              <a:rPr lang="en-US" altLang="en-US" sz="1800" b="1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685800" y="5257800"/>
            <a:ext cx="8077200" cy="1295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6600FF"/>
                </a:solidFill>
                <a:latin typeface="Arial" panose="020B0604020202020204" pitchFamily="34" charset="0"/>
              </a:rPr>
              <a:t>PROFIT</a:t>
            </a:r>
            <a:r>
              <a:rPr lang="en-US" altLang="en-US" sz="1800" b="1">
                <a:latin typeface="Arial" panose="020B0604020202020204" pitchFamily="34" charset="0"/>
              </a:rPr>
              <a:t>    	--For diversification to create shareholder value, the</a:t>
            </a:r>
            <a:r>
              <a:rPr lang="en-GB" altLang="en-US" sz="1800" b="1">
                <a:latin typeface="Arial" panose="020B0604020202020204" pitchFamily="34" charset="0"/>
              </a:rPr>
              <a:t>n</a:t>
            </a:r>
            <a:endParaRPr lang="en-US" altLang="en-US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		 </a:t>
            </a:r>
            <a:r>
              <a:rPr lang="en-GB" altLang="en-US" sz="1800" b="1">
                <a:latin typeface="Arial" panose="020B0604020202020204" pitchFamily="34" charset="0"/>
              </a:rPr>
              <a:t>  </a:t>
            </a:r>
            <a:r>
              <a:rPr lang="en-US" altLang="en-US" sz="1800" b="1">
                <a:latin typeface="Arial" panose="020B0604020202020204" pitchFamily="34" charset="0"/>
              </a:rPr>
              <a:t>bringing </a:t>
            </a:r>
            <a:r>
              <a:rPr lang="en-GB" altLang="en-US" sz="1800" b="1">
                <a:latin typeface="Arial" panose="020B0604020202020204" pitchFamily="34" charset="0"/>
              </a:rPr>
              <a:t>together of </a:t>
            </a:r>
            <a:r>
              <a:rPr lang="en-US" altLang="en-US" sz="1800" b="1">
                <a:latin typeface="Arial" panose="020B0604020202020204" pitchFamily="34" charset="0"/>
              </a:rPr>
              <a:t>different businesses under </a:t>
            </a:r>
            <a:endParaRPr lang="en-GB" altLang="en-US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latin typeface="Arial" panose="020B0604020202020204" pitchFamily="34" charset="0"/>
              </a:rPr>
              <a:t>		   </a:t>
            </a:r>
            <a:r>
              <a:rPr lang="en-US" altLang="en-US" sz="1800" b="1">
                <a:latin typeface="Arial" panose="020B0604020202020204" pitchFamily="34" charset="0"/>
              </a:rPr>
              <a:t>common ownership &amp; must somehow increase </a:t>
            </a:r>
            <a:endParaRPr lang="en-GB" altLang="en-US" sz="18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latin typeface="Arial" panose="020B0604020202020204" pitchFamily="34" charset="0"/>
              </a:rPr>
              <a:t>		   </a:t>
            </a:r>
            <a:r>
              <a:rPr lang="en-US" altLang="en-US" sz="1800" b="1">
                <a:latin typeface="Arial" panose="020B0604020202020204" pitchFamily="34" charset="0"/>
              </a:rPr>
              <a:t>their profitability.</a:t>
            </a: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469900" y="533400"/>
            <a:ext cx="8051800" cy="901700"/>
          </a:xfrm>
          <a:solidFill>
            <a:srgbClr val="003366"/>
          </a:solidFill>
          <a:ln w="25400" cap="flat">
            <a:solidFill>
              <a:srgbClr val="3365FB"/>
            </a:solidFill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Diversification and Shareholder Value: Porter’s Three Essential Tests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59700" cy="4032250"/>
          </a:xfrm>
          <a:solidFill>
            <a:schemeClr val="bg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If diversification is to create shareholder value, it must meet three tests: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1. </a:t>
            </a:r>
            <a:r>
              <a:rPr lang="en-US" altLang="en-US" sz="2000" b="1" i="1">
                <a:latin typeface="Arial" panose="020B0604020202020204" pitchFamily="34" charset="0"/>
              </a:rPr>
              <a:t>The Attractiveness Test</a:t>
            </a:r>
            <a:r>
              <a:rPr lang="en-US" altLang="en-US" sz="2000" b="1">
                <a:latin typeface="Arial" panose="020B0604020202020204" pitchFamily="34" charset="0"/>
              </a:rPr>
              <a:t>: diversification must be directed towards attractive industries</a:t>
            </a:r>
            <a:r>
              <a:rPr lang="en-GB" altLang="en-US" sz="2000" b="1">
                <a:latin typeface="Arial" panose="020B0604020202020204" pitchFamily="34" charset="0"/>
              </a:rPr>
              <a:t> (or have the potential to become attractive)</a:t>
            </a:r>
            <a:r>
              <a:rPr lang="en-US" altLang="en-US" sz="2000" b="1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2. </a:t>
            </a:r>
            <a:r>
              <a:rPr lang="en-US" altLang="en-US" sz="2000" b="1" i="1">
                <a:latin typeface="Arial" panose="020B0604020202020204" pitchFamily="34" charset="0"/>
              </a:rPr>
              <a:t>The Cost of Entry Test</a:t>
            </a:r>
            <a:r>
              <a:rPr lang="en-US" altLang="en-US" sz="2000" b="1">
                <a:latin typeface="Arial" panose="020B0604020202020204" pitchFamily="34" charset="0"/>
              </a:rPr>
              <a:t>: the cost of entry must not capitalize all future profits.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3. </a:t>
            </a:r>
            <a:r>
              <a:rPr lang="en-US" altLang="en-US" sz="2000" b="1" i="1">
                <a:latin typeface="Arial" panose="020B0604020202020204" pitchFamily="34" charset="0"/>
              </a:rPr>
              <a:t>The Better-Off Test</a:t>
            </a:r>
            <a:r>
              <a:rPr lang="en-US" altLang="en-US" sz="2000" b="1">
                <a:latin typeface="Arial" panose="020B0604020202020204" pitchFamily="34" charset="0"/>
              </a:rPr>
              <a:t>: either the new unit must gain competitive advantage from its link with the co</a:t>
            </a:r>
            <a:r>
              <a:rPr lang="en-GB" altLang="en-US" sz="2000" b="1">
                <a:latin typeface="Arial" panose="020B0604020202020204" pitchFamily="34" charset="0"/>
              </a:rPr>
              <a:t>mpany</a:t>
            </a:r>
            <a:r>
              <a:rPr lang="en-US" altLang="en-US" sz="2000" b="1">
                <a:latin typeface="Arial" panose="020B0604020202020204" pitchFamily="34" charset="0"/>
              </a:rPr>
              <a:t>, or  vice-versa. (i.e. </a:t>
            </a:r>
            <a:r>
              <a:rPr lang="en-GB" altLang="en-US" sz="2000" b="1">
                <a:latin typeface="Arial" panose="020B0604020202020204" pitchFamily="34" charset="0"/>
              </a:rPr>
              <a:t>some form of “</a:t>
            </a:r>
            <a:r>
              <a:rPr lang="en-US" altLang="en-US" sz="2000" b="1" i="1">
                <a:latin typeface="Arial" panose="020B0604020202020204" pitchFamily="34" charset="0"/>
              </a:rPr>
              <a:t>synergy</a:t>
            </a:r>
            <a:r>
              <a:rPr lang="en-GB" altLang="en-US" sz="2000" b="1" i="1">
                <a:latin typeface="Arial" panose="020B0604020202020204" pitchFamily="34" charset="0"/>
              </a:rPr>
              <a:t>”</a:t>
            </a:r>
            <a:r>
              <a:rPr lang="en-US" altLang="en-US" sz="2000" b="1" i="1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must be present)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1219200" y="6019800"/>
            <a:ext cx="68262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b="1">
                <a:latin typeface="Arial" panose="020B0604020202020204" pitchFamily="34" charset="0"/>
              </a:rPr>
              <a:t>Additional source of value from diversification:  Option value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520700"/>
          </a:xfrm>
          <a:solidFill>
            <a:srgbClr val="003366"/>
          </a:solidFill>
          <a:ln w="25400" cap="flat">
            <a:solidFill>
              <a:srgbClr val="3365FB"/>
            </a:solidFill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Competitive Advantage from Diversification</a:t>
            </a:r>
          </a:p>
        </p:txBody>
      </p:sp>
      <p:sp>
        <p:nvSpPr>
          <p:cNvPr id="97284" name="Rectangle 6"/>
          <p:cNvSpPr>
            <a:spLocks noChangeArrowheads="1"/>
          </p:cNvSpPr>
          <p:nvPr/>
        </p:nvSpPr>
        <p:spPr bwMode="auto">
          <a:xfrm>
            <a:off x="381000" y="1676400"/>
            <a:ext cx="8474075" cy="2298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eaLnBrk="1" hangingPunct="1">
              <a:spcBef>
                <a:spcPct val="0"/>
              </a:spcBef>
              <a:buClrTx/>
              <a:buSzTx/>
            </a:pPr>
            <a:r>
              <a:rPr lang="en-US" altLang="en-US" sz="1800" b="1">
                <a:latin typeface="Arial" panose="020B0604020202020204" pitchFamily="34" charset="0"/>
              </a:rPr>
              <a:t> Sharing </a:t>
            </a: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tangible resources </a:t>
            </a:r>
            <a:r>
              <a:rPr lang="en-US" altLang="en-US" sz="1800" b="1">
                <a:latin typeface="Arial" panose="020B0604020202020204" pitchFamily="34" charset="0"/>
              </a:rPr>
              <a:t>(research labs, distribution   systems) across multiple businesses</a:t>
            </a:r>
          </a:p>
          <a:p>
            <a:pPr lvl="4" eaLnBrk="1" hangingPunct="1">
              <a:spcBef>
                <a:spcPct val="0"/>
              </a:spcBef>
              <a:buClrTx/>
              <a:buSzTx/>
            </a:pPr>
            <a:r>
              <a:rPr lang="en-US" altLang="en-US" sz="1800" b="1">
                <a:latin typeface="Arial" panose="020B0604020202020204" pitchFamily="34" charset="0"/>
              </a:rPr>
              <a:t> Sharing </a:t>
            </a: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intangible resources </a:t>
            </a:r>
            <a:r>
              <a:rPr lang="en-US" altLang="en-US" sz="1800" b="1">
                <a:latin typeface="Arial" panose="020B0604020202020204" pitchFamily="34" charset="0"/>
              </a:rPr>
              <a:t>(brands, technology) across multiple businesses</a:t>
            </a:r>
          </a:p>
          <a:p>
            <a:pPr lvl="4" eaLnBrk="1" hangingPunct="1">
              <a:spcBef>
                <a:spcPct val="0"/>
              </a:spcBef>
              <a:buClrTx/>
              <a:buSzTx/>
            </a:pPr>
            <a:r>
              <a:rPr lang="en-US" altLang="en-US" sz="1800" b="1">
                <a:latin typeface="Arial" panose="020B0604020202020204" pitchFamily="34" charset="0"/>
              </a:rPr>
              <a:t> Transferring </a:t>
            </a: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functional capabilities </a:t>
            </a:r>
            <a:r>
              <a:rPr lang="en-US" altLang="en-US" sz="1800" b="1">
                <a:latin typeface="Arial" panose="020B0604020202020204" pitchFamily="34" charset="0"/>
              </a:rPr>
              <a:t>(marketing, product development) across businesses</a:t>
            </a:r>
          </a:p>
          <a:p>
            <a:pPr lvl="4" eaLnBrk="1" hangingPunct="1">
              <a:spcBef>
                <a:spcPct val="0"/>
              </a:spcBef>
              <a:buClrTx/>
              <a:buSzTx/>
            </a:pPr>
            <a:r>
              <a:rPr lang="en-US" altLang="en-US" sz="1800" b="1">
                <a:latin typeface="Arial" panose="020B0604020202020204" pitchFamily="34" charset="0"/>
              </a:rPr>
              <a:t> Applying </a:t>
            </a: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general management capabilities </a:t>
            </a:r>
            <a:r>
              <a:rPr lang="en-US" altLang="en-US" sz="1800" b="1">
                <a:latin typeface="Arial" panose="020B0604020202020204" pitchFamily="34" charset="0"/>
              </a:rPr>
              <a:t>to multiple businesses</a:t>
            </a:r>
          </a:p>
        </p:txBody>
      </p:sp>
      <p:sp>
        <p:nvSpPr>
          <p:cNvPr id="97285" name="Rectangle 7"/>
          <p:cNvSpPr>
            <a:spLocks noChangeArrowheads="1"/>
          </p:cNvSpPr>
          <p:nvPr/>
        </p:nvSpPr>
        <p:spPr bwMode="auto">
          <a:xfrm>
            <a:off x="381000" y="4343400"/>
            <a:ext cx="8474075" cy="17494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eaLnBrk="1" hangingPunct="1">
              <a:spcBef>
                <a:spcPct val="0"/>
              </a:spcBef>
              <a:buClrTx/>
              <a:buSzTx/>
            </a:pPr>
            <a:r>
              <a:rPr lang="en-US" altLang="en-US" sz="1800" b="1">
                <a:latin typeface="Arial" panose="020B0604020202020204" pitchFamily="34" charset="0"/>
              </a:rPr>
              <a:t> Economies of scope not a sufficient basis for diversification  ----must be supported by transaction costs</a:t>
            </a:r>
          </a:p>
          <a:p>
            <a:pPr lvl="4" eaLnBrk="1" hangingPunct="1">
              <a:spcBef>
                <a:spcPct val="0"/>
              </a:spcBef>
              <a:buClrTx/>
              <a:buSzTx/>
            </a:pPr>
            <a:r>
              <a:rPr lang="en-US" altLang="en-US" sz="1800" b="1">
                <a:latin typeface="Arial" panose="020B0604020202020204" pitchFamily="34" charset="0"/>
              </a:rPr>
              <a:t> Diversification firm can avoid  transaction costs by operating internal capital and labor markets</a:t>
            </a:r>
          </a:p>
          <a:p>
            <a:pPr lvl="4" eaLnBrk="1" hangingPunct="1">
              <a:spcBef>
                <a:spcPct val="0"/>
              </a:spcBef>
              <a:buClrTx/>
              <a:buSzTx/>
            </a:pPr>
            <a:r>
              <a:rPr lang="en-US" altLang="en-US" sz="1800" b="1">
                <a:latin typeface="Arial" panose="020B0604020202020204" pitchFamily="34" charset="0"/>
              </a:rPr>
              <a:t> Key advantage of diversified firm over external markets--- superior access to information</a:t>
            </a:r>
          </a:p>
        </p:txBody>
      </p:sp>
      <p:sp>
        <p:nvSpPr>
          <p:cNvPr id="97286" name="Rectangle 8"/>
          <p:cNvSpPr>
            <a:spLocks noChangeArrowheads="1"/>
          </p:cNvSpPr>
          <p:nvPr/>
        </p:nvSpPr>
        <p:spPr bwMode="auto">
          <a:xfrm>
            <a:off x="387350" y="2362200"/>
            <a:ext cx="18034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6600FF"/>
                </a:solidFill>
                <a:latin typeface="Arial" panose="020B0604020202020204" pitchFamily="34" charset="0"/>
              </a:rPr>
              <a:t>ECONOMIES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6600FF"/>
                </a:solidFill>
                <a:latin typeface="Arial" panose="020B0604020202020204" pitchFamily="34" charset="0"/>
              </a:rPr>
              <a:t>OF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6600FF"/>
                </a:solidFill>
                <a:latin typeface="Arial" panose="020B0604020202020204" pitchFamily="34" charset="0"/>
              </a:rPr>
              <a:t>SCOPE</a:t>
            </a:r>
          </a:p>
        </p:txBody>
      </p:sp>
      <p:sp>
        <p:nvSpPr>
          <p:cNvPr id="97287" name="Rectangle 9"/>
          <p:cNvSpPr>
            <a:spLocks noChangeArrowheads="1"/>
          </p:cNvSpPr>
          <p:nvPr/>
        </p:nvSpPr>
        <p:spPr bwMode="auto">
          <a:xfrm>
            <a:off x="304800" y="4572000"/>
            <a:ext cx="19970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ECONOMIES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FROM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INTERNALIZING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>
                <a:solidFill>
                  <a:srgbClr val="6600FF"/>
                </a:solidFill>
                <a:latin typeface="Arial" panose="020B0604020202020204" pitchFamily="34" charset="0"/>
              </a:rPr>
              <a:t>TRANSACTIONS</a:t>
            </a: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685800"/>
            <a:ext cx="6159500" cy="749300"/>
          </a:xfrm>
          <a:solidFill>
            <a:srgbClr val="003366"/>
          </a:solidFill>
          <a:ln w="25400" cap="flat">
            <a:solidFill>
              <a:srgbClr val="3365FB"/>
            </a:solidFill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Relatedness in</a:t>
            </a:r>
            <a:r>
              <a:rPr lang="en-GB" altLang="en-US" sz="2800">
                <a:solidFill>
                  <a:srgbClr val="FFFF00"/>
                </a:solidFill>
              </a:rPr>
              <a:t> </a:t>
            </a:r>
            <a:r>
              <a:rPr lang="en-US" altLang="en-US" sz="2800">
                <a:solidFill>
                  <a:srgbClr val="FFFF00"/>
                </a:solidFill>
              </a:rPr>
              <a:t>Diversification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92150" y="1987550"/>
            <a:ext cx="7759700" cy="4102100"/>
          </a:xfrm>
          <a:solidFill>
            <a:schemeClr val="bg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	</a:t>
            </a:r>
            <a:r>
              <a:rPr lang="en-GB" altLang="en-US" sz="2000" b="1">
                <a:latin typeface="Arial" panose="020B0604020202020204" pitchFamily="34" charset="0"/>
              </a:rPr>
              <a:t>Economies of scope </a:t>
            </a:r>
            <a:r>
              <a:rPr lang="en-US" altLang="en-US" sz="2000" b="1">
                <a:latin typeface="Arial" panose="020B0604020202020204" pitchFamily="34" charset="0"/>
              </a:rPr>
              <a:t>in diversification derive from two types of relatedness:</a:t>
            </a:r>
          </a:p>
          <a:p>
            <a:pPr eaLnBrk="1" hangingPunct="1"/>
            <a:r>
              <a:rPr lang="en-US" altLang="en-US" sz="2000" b="1" i="1">
                <a:solidFill>
                  <a:srgbClr val="6600FF"/>
                </a:solidFill>
                <a:latin typeface="Arial" panose="020B0604020202020204" pitchFamily="34" charset="0"/>
              </a:rPr>
              <a:t>Operational Relatedness</a:t>
            </a:r>
            <a:r>
              <a:rPr lang="en-US" altLang="en-US" sz="2000" b="1">
                <a:latin typeface="Arial" panose="020B0604020202020204" pitchFamily="34" charset="0"/>
              </a:rPr>
              <a:t>-- synergies from sharing resources across businesses (common distribution facilities, brands, joint R&amp;D)</a:t>
            </a:r>
          </a:p>
          <a:p>
            <a:pPr eaLnBrk="1" hangingPunct="1"/>
            <a:r>
              <a:rPr lang="en-US" altLang="en-US" sz="2000" b="1" i="1">
                <a:solidFill>
                  <a:srgbClr val="6600FF"/>
                </a:solidFill>
                <a:latin typeface="Arial" panose="020B0604020202020204" pitchFamily="34" charset="0"/>
              </a:rPr>
              <a:t>Strategic Relatedness</a:t>
            </a:r>
            <a:r>
              <a:rPr lang="en-US" altLang="en-US" sz="2000" b="1">
                <a:latin typeface="Arial" panose="020B0604020202020204" pitchFamily="34" charset="0"/>
              </a:rPr>
              <a:t>-- synergies at the corporate level deriving from the ability to apply common management capabilities to different businesses.</a:t>
            </a:r>
          </a:p>
          <a:p>
            <a:pPr eaLnBrk="1" hangingPunct="1"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	</a:t>
            </a:r>
            <a:r>
              <a:rPr lang="en-US" altLang="en-US" sz="2000" b="1" i="1">
                <a:latin typeface="Arial" panose="020B0604020202020204" pitchFamily="34" charset="0"/>
              </a:rPr>
              <a:t>Problem of operational relatedness</a:t>
            </a:r>
            <a:r>
              <a:rPr lang="en-US" altLang="en-US" sz="2000" b="1">
                <a:latin typeface="Arial" panose="020B0604020202020204" pitchFamily="34" charset="0"/>
              </a:rPr>
              <a:t>:- the benefits in terms of economies of scope may be dwarfed by the administrative costs involved in their exploitation.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00355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100356" name="Rectangle 1028"/>
          <p:cNvSpPr>
            <a:spLocks noGrp="1" noChangeArrowheads="1"/>
          </p:cNvSpPr>
          <p:nvPr>
            <p:ph type="title"/>
          </p:nvPr>
        </p:nvSpPr>
        <p:spPr>
          <a:xfrm>
            <a:off x="1295400" y="179388"/>
            <a:ext cx="6553200" cy="825500"/>
          </a:xfrm>
          <a:solidFill>
            <a:srgbClr val="003366"/>
          </a:solidFill>
          <a:ln w="25400" cap="flat">
            <a:solidFill>
              <a:srgbClr val="3365FB"/>
            </a:solidFill>
          </a:ln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rgbClr val="FFFF00"/>
                </a:solidFill>
              </a:rPr>
              <a:t>Transactions Costs and The Existence of the Firm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305800" cy="5334000"/>
          </a:xfrm>
          <a:solidFill>
            <a:schemeClr val="accent1"/>
          </a:solidFill>
          <a:ln w="12700" cap="flat">
            <a:solidFill>
              <a:schemeClr val="tx1"/>
            </a:solidFill>
            <a:miter lim="800000"/>
            <a:headEnd/>
            <a:tailEnd/>
          </a:ln>
        </p:spPr>
        <p:txBody>
          <a:bodyPr tIns="228600"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>
                <a:latin typeface="Arial" panose="020B0604020202020204" pitchFamily="34" charset="0"/>
              </a:rPr>
              <a:t>Transaction cost theory explains not just the </a:t>
            </a:r>
            <a:r>
              <a:rPr lang="en-US" altLang="en-US" sz="2000" b="1" i="1">
                <a:latin typeface="Arial" panose="020B0604020202020204" pitchFamily="34" charset="0"/>
              </a:rPr>
              <a:t>boundaries</a:t>
            </a:r>
            <a:endParaRPr lang="en-GB" altLang="en-US" sz="2000" b="1" i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000" b="1" i="1">
                <a:latin typeface="Arial" panose="020B0604020202020204" pitchFamily="34" charset="0"/>
              </a:rPr>
              <a:t>    </a:t>
            </a:r>
            <a:r>
              <a:rPr lang="en-US" altLang="en-US" sz="2000" b="1" i="1">
                <a:latin typeface="Arial" panose="020B0604020202020204" pitchFamily="34" charset="0"/>
              </a:rPr>
              <a:t> of firms</a:t>
            </a:r>
            <a:r>
              <a:rPr lang="en-US" altLang="en-US" sz="2000" b="1">
                <a:latin typeface="Arial" panose="020B0604020202020204" pitchFamily="34" charset="0"/>
              </a:rPr>
              <a:t>, also the </a:t>
            </a:r>
            <a:r>
              <a:rPr lang="en-US" altLang="en-US" sz="2000" b="1" i="1">
                <a:latin typeface="Arial" panose="020B0604020202020204" pitchFamily="34" charset="0"/>
              </a:rPr>
              <a:t>existence of firms</a:t>
            </a:r>
            <a:r>
              <a:rPr lang="en-US" altLang="en-US" sz="2000" b="1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</a:pPr>
            <a:r>
              <a:rPr lang="en-US" altLang="en-US" sz="2000" b="1">
                <a:latin typeface="Arial" panose="020B0604020202020204" pitchFamily="34" charset="0"/>
              </a:rPr>
              <a:t>In 18th century English woo</a:t>
            </a:r>
            <a:r>
              <a:rPr lang="en-GB" altLang="en-US" sz="2000" b="1">
                <a:latin typeface="Arial" panose="020B0604020202020204" pitchFamily="34" charset="0"/>
              </a:rPr>
              <a:t>l</a:t>
            </a:r>
            <a:r>
              <a:rPr lang="en-US" altLang="en-US" sz="2000" b="1">
                <a:latin typeface="Arial" panose="020B0604020202020204" pitchFamily="34" charset="0"/>
              </a:rPr>
              <a:t>len industry, no firms –</a:t>
            </a:r>
            <a:endParaRPr lang="en-GB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    </a:t>
            </a:r>
            <a:r>
              <a:rPr lang="en-US" altLang="en-US" sz="2000" b="1">
                <a:latin typeface="Arial" panose="020B0604020202020204" pitchFamily="34" charset="0"/>
              </a:rPr>
              <a:t> independent spinners</a:t>
            </a:r>
            <a:r>
              <a:rPr lang="en-GB" altLang="en-US" sz="2000" b="1">
                <a:latin typeface="Arial" panose="020B0604020202020204" pitchFamily="34" charset="0"/>
              </a:rPr>
              <a:t> and</a:t>
            </a:r>
            <a:r>
              <a:rPr lang="en-US" altLang="en-US" sz="2000" b="1">
                <a:latin typeface="Arial" panose="020B0604020202020204" pitchFamily="34" charset="0"/>
              </a:rPr>
              <a:t> weavers</a:t>
            </a:r>
            <a:r>
              <a:rPr lang="en-GB" altLang="en-US" sz="2000" b="1">
                <a:latin typeface="Arial" panose="020B0604020202020204" pitchFamily="34" charset="0"/>
              </a:rPr>
              <a:t> linked by</a:t>
            </a:r>
            <a:r>
              <a:rPr lang="en-US" altLang="en-US" sz="2000" b="1">
                <a:latin typeface="Arial" panose="020B0604020202020204" pitchFamily="34" charset="0"/>
              </a:rPr>
              <a:t> merchants.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</a:pPr>
            <a:r>
              <a:rPr lang="en-US" altLang="en-US" sz="2000" b="1">
                <a:latin typeface="Arial" panose="020B0604020202020204" pitchFamily="34" charset="0"/>
              </a:rPr>
              <a:t>Residential remodeling industry -- mainly independent self-</a:t>
            </a:r>
            <a:endParaRPr lang="en-GB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     </a:t>
            </a:r>
            <a:r>
              <a:rPr lang="en-US" altLang="en-US" sz="2000" b="1">
                <a:latin typeface="Arial" panose="020B0604020202020204" pitchFamily="34" charset="0"/>
              </a:rPr>
              <a:t>employed builders, plumbers, electricians, painters.</a:t>
            </a:r>
          </a:p>
          <a:p>
            <a:pPr eaLnBrk="1" hangingPunct="1">
              <a:lnSpc>
                <a:spcPct val="80000"/>
              </a:lnSpc>
              <a:spcBef>
                <a:spcPct val="35000"/>
              </a:spcBef>
            </a:pPr>
            <a:r>
              <a:rPr lang="en-US" altLang="en-US" sz="2000" b="1">
                <a:latin typeface="Arial" panose="020B0604020202020204" pitchFamily="34" charset="0"/>
              </a:rPr>
              <a:t>Key issue -- transaction costs of the market </a:t>
            </a:r>
            <a:r>
              <a:rPr lang="en-US" altLang="en-US" sz="2000" b="1" u="sng">
                <a:latin typeface="Arial" panose="020B0604020202020204" pitchFamily="34" charset="0"/>
              </a:rPr>
              <a:t>vs.</a:t>
            </a:r>
            <a:r>
              <a:rPr lang="en-US" altLang="en-US" sz="2000" b="1">
                <a:latin typeface="Arial" panose="020B0604020202020204" pitchFamily="34" charset="0"/>
              </a:rPr>
              <a:t> </a:t>
            </a:r>
            <a:endParaRPr lang="en-GB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35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     </a:t>
            </a:r>
            <a:r>
              <a:rPr lang="en-US" altLang="en-US" sz="2000" b="1">
                <a:latin typeface="Arial" panose="020B0604020202020204" pitchFamily="34" charset="0"/>
              </a:rPr>
              <a:t>administrative costs of firms.</a:t>
            </a:r>
            <a:endParaRPr lang="en-GB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35000"/>
              </a:spcBef>
            </a:pPr>
            <a:r>
              <a:rPr lang="en-GB" altLang="en-US" sz="2000" b="1">
                <a:latin typeface="Arial" panose="020B0604020202020204" pitchFamily="34" charset="0"/>
              </a:rPr>
              <a:t>Where transaction costs high—firm is more efficient means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     of organization</a:t>
            </a: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>
                <a:latin typeface="Arial" panose="020B0604020202020204" pitchFamily="34" charset="0"/>
              </a:rPr>
              <a:t>	</a:t>
            </a:r>
            <a:r>
              <a:rPr lang="en-US" altLang="en-US" sz="1800" b="1" i="1">
                <a:latin typeface="Arial" panose="020B0604020202020204" pitchFamily="34" charset="0"/>
              </a:rPr>
              <a:t>Note</a:t>
            </a:r>
            <a:r>
              <a:rPr lang="en-US" altLang="en-US" sz="1800" b="1">
                <a:latin typeface="Arial" panose="020B0604020202020204" pitchFamily="34" charset="0"/>
              </a:rPr>
              <a:t>: transaction costs comprise costs of search and contract negotiation and enforcement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98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0"/>
            <a:ext cx="5486400" cy="533400"/>
          </a:xfrm>
          <a:solidFill>
            <a:srgbClr val="003366"/>
          </a:solidFill>
        </p:spPr>
        <p:txBody>
          <a:bodyPr bIns="18288"/>
          <a:lstStyle/>
          <a:p>
            <a:r>
              <a:rPr lang="en-US" altLang="en-US" sz="2000" b="1">
                <a:solidFill>
                  <a:srgbClr val="FFFF00"/>
                </a:solidFill>
                <a:latin typeface="Arial" panose="020B0604020202020204" pitchFamily="34" charset="0"/>
              </a:rPr>
              <a:t>Gary Hamel: Shaking the Foundations</a:t>
            </a:r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1143000" y="609600"/>
            <a:ext cx="1311275" cy="2825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8288" bIns="1828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OLD BRICK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5486400" y="609600"/>
            <a:ext cx="1355725" cy="2825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8288" bIns="1828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NEW BRICK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609600" y="990600"/>
            <a:ext cx="2940050" cy="463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8288" bIns="1828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Top management is responsible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for setting strategy</a:t>
            </a:r>
          </a:p>
        </p:txBody>
      </p:sp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4953000" y="990600"/>
            <a:ext cx="2271713" cy="463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8288" bIns="18288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Everyone is responsible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for setting strategy</a:t>
            </a: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609600" y="1600200"/>
            <a:ext cx="25781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Getting better, getting faster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is the way to win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4953000" y="1600200"/>
            <a:ext cx="22288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Rule-busting innovation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is the way to win</a:t>
            </a:r>
          </a:p>
        </p:txBody>
      </p:sp>
      <p:sp>
        <p:nvSpPr>
          <p:cNvPr id="102409" name="Text Box 9"/>
          <p:cNvSpPr txBox="1">
            <a:spLocks noChangeArrowheads="1"/>
          </p:cNvSpPr>
          <p:nvPr/>
        </p:nvSpPr>
        <p:spPr bwMode="auto">
          <a:xfrm>
            <a:off x="609600" y="2286000"/>
            <a:ext cx="2968625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IT creates competitive advantage</a:t>
            </a:r>
          </a:p>
        </p:txBody>
      </p:sp>
      <p:sp>
        <p:nvSpPr>
          <p:cNvPr id="102410" name="Text Box 10"/>
          <p:cNvSpPr txBox="1">
            <a:spLocks noChangeArrowheads="1"/>
          </p:cNvSpPr>
          <p:nvPr/>
        </p:nvSpPr>
        <p:spPr bwMode="auto">
          <a:xfrm>
            <a:off x="4953000" y="2209800"/>
            <a:ext cx="3182938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Unconventional business concepts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create competitive advantage</a:t>
            </a:r>
          </a:p>
        </p:txBody>
      </p:sp>
      <p:sp>
        <p:nvSpPr>
          <p:cNvPr id="102411" name="Text Box 11"/>
          <p:cNvSpPr txBox="1">
            <a:spLocks noChangeArrowheads="1"/>
          </p:cNvSpPr>
          <p:nvPr/>
        </p:nvSpPr>
        <p:spPr bwMode="auto">
          <a:xfrm>
            <a:off x="609600" y="2819400"/>
            <a:ext cx="28321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Being revolutionary is high risk</a:t>
            </a:r>
          </a:p>
        </p:txBody>
      </p:sp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4953000" y="2819400"/>
            <a:ext cx="2625725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More of the same is high risk</a:t>
            </a:r>
          </a:p>
        </p:txBody>
      </p:sp>
      <p:sp>
        <p:nvSpPr>
          <p:cNvPr id="102413" name="Text Box 13"/>
          <p:cNvSpPr txBox="1">
            <a:spLocks noChangeArrowheads="1"/>
          </p:cNvSpPr>
          <p:nvPr/>
        </p:nvSpPr>
        <p:spPr bwMode="auto">
          <a:xfrm>
            <a:off x="609600" y="3276600"/>
            <a:ext cx="239077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We can merge our way to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competitiveness</a:t>
            </a:r>
          </a:p>
        </p:txBody>
      </p:sp>
      <p:sp>
        <p:nvSpPr>
          <p:cNvPr id="102414" name="Text Box 14"/>
          <p:cNvSpPr txBox="1">
            <a:spLocks noChangeArrowheads="1"/>
          </p:cNvSpPr>
          <p:nvPr/>
        </p:nvSpPr>
        <p:spPr bwMode="auto">
          <a:xfrm>
            <a:off x="4953000" y="3276600"/>
            <a:ext cx="2871788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There’s no correlation between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size and competitiveness</a:t>
            </a:r>
          </a:p>
        </p:txBody>
      </p:sp>
      <p:sp>
        <p:nvSpPr>
          <p:cNvPr id="102415" name="Text Box 15"/>
          <p:cNvSpPr txBox="1">
            <a:spLocks noChangeArrowheads="1"/>
          </p:cNvSpPr>
          <p:nvPr/>
        </p:nvSpPr>
        <p:spPr bwMode="auto">
          <a:xfrm>
            <a:off x="609600" y="3962400"/>
            <a:ext cx="2963863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Innovation equals new products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and new technology</a:t>
            </a:r>
          </a:p>
        </p:txBody>
      </p:sp>
      <p:sp>
        <p:nvSpPr>
          <p:cNvPr id="102416" name="Text Box 16"/>
          <p:cNvSpPr txBox="1">
            <a:spLocks noChangeArrowheads="1"/>
          </p:cNvSpPr>
          <p:nvPr/>
        </p:nvSpPr>
        <p:spPr bwMode="auto">
          <a:xfrm>
            <a:off x="4953000" y="3962400"/>
            <a:ext cx="288607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Innovation equals entirely new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business concepts</a:t>
            </a:r>
          </a:p>
        </p:txBody>
      </p:sp>
      <p:sp>
        <p:nvSpPr>
          <p:cNvPr id="102417" name="Text Box 17"/>
          <p:cNvSpPr txBox="1">
            <a:spLocks noChangeArrowheads="1"/>
          </p:cNvSpPr>
          <p:nvPr/>
        </p:nvSpPr>
        <p:spPr bwMode="auto">
          <a:xfrm>
            <a:off x="609600" y="4648200"/>
            <a:ext cx="2649538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Strategy is the easy part,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Implementation the hard part</a:t>
            </a:r>
          </a:p>
        </p:txBody>
      </p:sp>
      <p:sp>
        <p:nvSpPr>
          <p:cNvPr id="102418" name="Text Box 18"/>
          <p:cNvSpPr txBox="1">
            <a:spLocks noChangeArrowheads="1"/>
          </p:cNvSpPr>
          <p:nvPr/>
        </p:nvSpPr>
        <p:spPr bwMode="auto">
          <a:xfrm>
            <a:off x="4953000" y="4572000"/>
            <a:ext cx="3125788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Strategy is the easy only if you’re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content to be an imitator</a:t>
            </a:r>
          </a:p>
        </p:txBody>
      </p:sp>
      <p:sp>
        <p:nvSpPr>
          <p:cNvPr id="102419" name="Text Box 19"/>
          <p:cNvSpPr txBox="1">
            <a:spLocks noChangeArrowheads="1"/>
          </p:cNvSpPr>
          <p:nvPr/>
        </p:nvSpPr>
        <p:spPr bwMode="auto">
          <a:xfrm>
            <a:off x="609600" y="5257800"/>
            <a:ext cx="2209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Change starts at the top</a:t>
            </a:r>
          </a:p>
        </p:txBody>
      </p:sp>
      <p:sp>
        <p:nvSpPr>
          <p:cNvPr id="102420" name="Text Box 20"/>
          <p:cNvSpPr txBox="1">
            <a:spLocks noChangeArrowheads="1"/>
          </p:cNvSpPr>
          <p:nvPr/>
        </p:nvSpPr>
        <p:spPr bwMode="auto">
          <a:xfrm>
            <a:off x="4953000" y="5181600"/>
            <a:ext cx="2525713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Change starts with activists</a:t>
            </a:r>
          </a:p>
        </p:txBody>
      </p:sp>
      <p:sp>
        <p:nvSpPr>
          <p:cNvPr id="102421" name="Text Box 21"/>
          <p:cNvSpPr txBox="1">
            <a:spLocks noChangeArrowheads="1"/>
          </p:cNvSpPr>
          <p:nvPr/>
        </p:nvSpPr>
        <p:spPr bwMode="auto">
          <a:xfrm>
            <a:off x="609600" y="5715000"/>
            <a:ext cx="268605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Our real problem is execution</a:t>
            </a:r>
          </a:p>
        </p:txBody>
      </p:sp>
      <p:sp>
        <p:nvSpPr>
          <p:cNvPr id="102422" name="Text Box 22"/>
          <p:cNvSpPr txBox="1">
            <a:spLocks noChangeArrowheads="1"/>
          </p:cNvSpPr>
          <p:nvPr/>
        </p:nvSpPr>
        <p:spPr bwMode="auto">
          <a:xfrm>
            <a:off x="4953000" y="5638800"/>
            <a:ext cx="2779713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Our real problem is innovation</a:t>
            </a:r>
          </a:p>
        </p:txBody>
      </p:sp>
      <p:sp>
        <p:nvSpPr>
          <p:cNvPr id="102423" name="Text Box 24"/>
          <p:cNvSpPr txBox="1">
            <a:spLocks noChangeArrowheads="1"/>
          </p:cNvSpPr>
          <p:nvPr/>
        </p:nvSpPr>
        <p:spPr bwMode="auto">
          <a:xfrm>
            <a:off x="609600" y="6096000"/>
            <a:ext cx="2682875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Big companies can’t innovate</a:t>
            </a:r>
          </a:p>
        </p:txBody>
      </p:sp>
      <p:sp>
        <p:nvSpPr>
          <p:cNvPr id="102424" name="Text Box 25"/>
          <p:cNvSpPr txBox="1">
            <a:spLocks noChangeArrowheads="1"/>
          </p:cNvSpPr>
          <p:nvPr/>
        </p:nvSpPr>
        <p:spPr bwMode="auto">
          <a:xfrm>
            <a:off x="4953000" y="6019800"/>
            <a:ext cx="356552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Big companies can become gray-haired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revolutionaries</a:t>
            </a:r>
          </a:p>
        </p:txBody>
      </p:sp>
      <p:sp>
        <p:nvSpPr>
          <p:cNvPr id="102425" name="AutoShape 26"/>
          <p:cNvSpPr>
            <a:spLocks noChangeArrowheads="1"/>
          </p:cNvSpPr>
          <p:nvPr/>
        </p:nvSpPr>
        <p:spPr bwMode="auto">
          <a:xfrm>
            <a:off x="3962400" y="11430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26" name="AutoShape 27"/>
          <p:cNvSpPr>
            <a:spLocks noChangeArrowheads="1"/>
          </p:cNvSpPr>
          <p:nvPr/>
        </p:nvSpPr>
        <p:spPr bwMode="auto">
          <a:xfrm>
            <a:off x="3962400" y="16764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27" name="AutoShape 28"/>
          <p:cNvSpPr>
            <a:spLocks noChangeArrowheads="1"/>
          </p:cNvSpPr>
          <p:nvPr/>
        </p:nvSpPr>
        <p:spPr bwMode="auto">
          <a:xfrm>
            <a:off x="3962400" y="22860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28" name="AutoShape 29"/>
          <p:cNvSpPr>
            <a:spLocks noChangeArrowheads="1"/>
          </p:cNvSpPr>
          <p:nvPr/>
        </p:nvSpPr>
        <p:spPr bwMode="auto">
          <a:xfrm>
            <a:off x="3962400" y="28194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29" name="AutoShape 30"/>
          <p:cNvSpPr>
            <a:spLocks noChangeArrowheads="1"/>
          </p:cNvSpPr>
          <p:nvPr/>
        </p:nvSpPr>
        <p:spPr bwMode="auto">
          <a:xfrm>
            <a:off x="3962400" y="33528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30" name="AutoShape 31"/>
          <p:cNvSpPr>
            <a:spLocks noChangeArrowheads="1"/>
          </p:cNvSpPr>
          <p:nvPr/>
        </p:nvSpPr>
        <p:spPr bwMode="auto">
          <a:xfrm>
            <a:off x="3962400" y="41148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31" name="AutoShape 32"/>
          <p:cNvSpPr>
            <a:spLocks noChangeArrowheads="1"/>
          </p:cNvSpPr>
          <p:nvPr/>
        </p:nvSpPr>
        <p:spPr bwMode="auto">
          <a:xfrm>
            <a:off x="3962400" y="48006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32" name="AutoShape 33"/>
          <p:cNvSpPr>
            <a:spLocks noChangeArrowheads="1"/>
          </p:cNvSpPr>
          <p:nvPr/>
        </p:nvSpPr>
        <p:spPr bwMode="auto">
          <a:xfrm>
            <a:off x="3962400" y="52578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33" name="AutoShape 34"/>
          <p:cNvSpPr>
            <a:spLocks noChangeArrowheads="1"/>
          </p:cNvSpPr>
          <p:nvPr/>
        </p:nvSpPr>
        <p:spPr bwMode="auto">
          <a:xfrm>
            <a:off x="3962400" y="57150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34" name="AutoShape 35"/>
          <p:cNvSpPr>
            <a:spLocks noChangeArrowheads="1"/>
          </p:cNvSpPr>
          <p:nvPr/>
        </p:nvSpPr>
        <p:spPr bwMode="auto">
          <a:xfrm>
            <a:off x="3962400" y="60960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 noChangeArrowheads="1"/>
          </p:cNvSpPr>
          <p:nvPr>
            <p:ph type="title"/>
          </p:nvPr>
        </p:nvSpPr>
        <p:spPr>
          <a:xfrm>
            <a:off x="2286000" y="1143000"/>
            <a:ext cx="5200650" cy="685800"/>
          </a:xfrm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Thank You!</a:t>
            </a:r>
          </a:p>
        </p:txBody>
      </p:sp>
      <p:pic>
        <p:nvPicPr>
          <p:cNvPr id="103427" name="Picture 6" descr="pe01496_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57550" y="1828800"/>
            <a:ext cx="3468688" cy="31877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85800" y="911961"/>
            <a:ext cx="7696200" cy="766877"/>
          </a:xfrm>
        </p:spPr>
        <p:txBody>
          <a:bodyPr/>
          <a:lstStyle/>
          <a:p>
            <a:r>
              <a:rPr lang="en-US" altLang="en-US" dirty="0"/>
              <a:t>STRATEGIC MANAGEMENT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000999" cy="4267199"/>
          </a:xfrm>
        </p:spPr>
        <p:txBody>
          <a:bodyPr/>
          <a:lstStyle/>
          <a:p>
            <a:r>
              <a:rPr lang="en-US" altLang="en-US" dirty="0"/>
              <a:t>STRATEGIC MANAGEMENT is the process of setting goals, procedures and objectives in order to make a company or organization more competitive . </a:t>
            </a:r>
          </a:p>
          <a:p>
            <a:r>
              <a:rPr lang="en-US" altLang="en-US" dirty="0"/>
              <a:t>Goal setting . SMART –Specific -Measurable –Attainable – Relevant- Time-bound </a:t>
            </a:r>
          </a:p>
          <a:p>
            <a:r>
              <a:rPr lang="en-US" altLang="en-US" dirty="0"/>
              <a:t>FAST GOALS stand for frequently discussed -Ambitious –Specific –Transparent.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2"/>
          <p:cNvSpPr>
            <a:spLocks/>
          </p:cNvSpPr>
          <p:nvPr/>
        </p:nvSpPr>
        <p:spPr bwMode="auto">
          <a:xfrm>
            <a:off x="406400" y="2678113"/>
            <a:ext cx="1822450" cy="584200"/>
          </a:xfrm>
          <a:custGeom>
            <a:avLst/>
            <a:gdLst>
              <a:gd name="T0" fmla="*/ 0 w 1148"/>
              <a:gd name="T1" fmla="*/ 2147483646 h 368"/>
              <a:gd name="T2" fmla="*/ 2147483646 w 1148"/>
              <a:gd name="T3" fmla="*/ 0 h 368"/>
              <a:gd name="T4" fmla="*/ 2147483646 w 1148"/>
              <a:gd name="T5" fmla="*/ 0 h 368"/>
              <a:gd name="T6" fmla="*/ 2147483646 w 1148"/>
              <a:gd name="T7" fmla="*/ 2147483646 h 368"/>
              <a:gd name="T8" fmla="*/ 0 w 1148"/>
              <a:gd name="T9" fmla="*/ 2147483646 h 3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8"/>
              <a:gd name="T16" fmla="*/ 0 h 368"/>
              <a:gd name="T17" fmla="*/ 1148 w 1148"/>
              <a:gd name="T18" fmla="*/ 368 h 3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8" h="368">
                <a:moveTo>
                  <a:pt x="0" y="367"/>
                </a:moveTo>
                <a:lnTo>
                  <a:pt x="286" y="0"/>
                </a:lnTo>
                <a:lnTo>
                  <a:pt x="1147" y="0"/>
                </a:lnTo>
                <a:lnTo>
                  <a:pt x="860" y="367"/>
                </a:lnTo>
                <a:lnTo>
                  <a:pt x="0" y="367"/>
                </a:lnTo>
              </a:path>
            </a:pathLst>
          </a:custGeom>
          <a:solidFill>
            <a:srgbClr val="FCFEB9"/>
          </a:soli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396875" y="1571625"/>
            <a:ext cx="1790700" cy="549275"/>
          </a:xfrm>
          <a:custGeom>
            <a:avLst/>
            <a:gdLst>
              <a:gd name="T0" fmla="*/ 0 w 1128"/>
              <a:gd name="T1" fmla="*/ 2147483646 h 346"/>
              <a:gd name="T2" fmla="*/ 2147483646 w 1128"/>
              <a:gd name="T3" fmla="*/ 0 h 346"/>
              <a:gd name="T4" fmla="*/ 2147483646 w 1128"/>
              <a:gd name="T5" fmla="*/ 0 h 346"/>
              <a:gd name="T6" fmla="*/ 2147483646 w 1128"/>
              <a:gd name="T7" fmla="*/ 2147483646 h 346"/>
              <a:gd name="T8" fmla="*/ 0 w 1128"/>
              <a:gd name="T9" fmla="*/ 2147483646 h 3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8"/>
              <a:gd name="T16" fmla="*/ 0 h 346"/>
              <a:gd name="T17" fmla="*/ 1128 w 1128"/>
              <a:gd name="T18" fmla="*/ 346 h 34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8" h="346">
                <a:moveTo>
                  <a:pt x="0" y="345"/>
                </a:moveTo>
                <a:lnTo>
                  <a:pt x="281" y="0"/>
                </a:lnTo>
                <a:lnTo>
                  <a:pt x="1127" y="0"/>
                </a:lnTo>
                <a:lnTo>
                  <a:pt x="845" y="345"/>
                </a:lnTo>
                <a:lnTo>
                  <a:pt x="0" y="345"/>
                </a:lnTo>
              </a:path>
            </a:pathLst>
          </a:custGeom>
          <a:solidFill>
            <a:srgbClr val="E3BEFF"/>
          </a:soli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52600" y="158750"/>
            <a:ext cx="5486400" cy="984250"/>
          </a:xfrm>
          <a:prstGeom prst="rect">
            <a:avLst/>
          </a:prstGeom>
          <a:solidFill>
            <a:srgbClr val="6195F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752600" y="304800"/>
            <a:ext cx="5410200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375" tIns="39688" rIns="79375" bIns="39688">
            <a:spAutoFit/>
          </a:bodyPr>
          <a:lstStyle>
            <a:lvl1pPr defTabSz="69215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3800" b="1">
                <a:solidFill>
                  <a:srgbClr val="000000"/>
                </a:solidFill>
                <a:latin typeface="Arial" panose="020B0604020202020204" pitchFamily="34" charset="0"/>
              </a:rPr>
              <a:t>Levels of</a:t>
            </a:r>
            <a:r>
              <a:rPr lang="en-US" altLang="en-US" sz="34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800" b="1">
                <a:solidFill>
                  <a:srgbClr val="000000"/>
                </a:solidFill>
                <a:latin typeface="Arial" panose="020B0604020202020204" pitchFamily="34" charset="0"/>
              </a:rPr>
              <a:t>Strategy</a:t>
            </a:r>
            <a:endParaRPr lang="en-US" altLang="en-US" sz="2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4695825" y="1474788"/>
            <a:ext cx="1663700" cy="723900"/>
            <a:chOff x="2958" y="929"/>
            <a:chExt cx="1048" cy="456"/>
          </a:xfrm>
        </p:grpSpPr>
        <p:sp>
          <p:nvSpPr>
            <p:cNvPr id="23617" name="Freeform 7"/>
            <p:cNvSpPr>
              <a:spLocks/>
            </p:cNvSpPr>
            <p:nvPr/>
          </p:nvSpPr>
          <p:spPr bwMode="auto">
            <a:xfrm>
              <a:off x="2958" y="929"/>
              <a:ext cx="1048" cy="456"/>
            </a:xfrm>
            <a:custGeom>
              <a:avLst/>
              <a:gdLst>
                <a:gd name="T0" fmla="*/ 0 w 1048"/>
                <a:gd name="T1" fmla="*/ 0 h 456"/>
                <a:gd name="T2" fmla="*/ 1047 w 1048"/>
                <a:gd name="T3" fmla="*/ 0 h 456"/>
                <a:gd name="T4" fmla="*/ 1047 w 1048"/>
                <a:gd name="T5" fmla="*/ 455 h 456"/>
                <a:gd name="T6" fmla="*/ 0 w 1048"/>
                <a:gd name="T7" fmla="*/ 455 h 456"/>
                <a:gd name="T8" fmla="*/ 0 w 1048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8"/>
                <a:gd name="T16" fmla="*/ 0 h 456"/>
                <a:gd name="T17" fmla="*/ 1048 w 1048"/>
                <a:gd name="T18" fmla="*/ 456 h 4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8" h="456">
                  <a:moveTo>
                    <a:pt x="0" y="0"/>
                  </a:moveTo>
                  <a:lnTo>
                    <a:pt x="1047" y="0"/>
                  </a:lnTo>
                  <a:lnTo>
                    <a:pt x="1047" y="455"/>
                  </a:lnTo>
                  <a:lnTo>
                    <a:pt x="0" y="455"/>
                  </a:lnTo>
                  <a:lnTo>
                    <a:pt x="0" y="0"/>
                  </a:lnTo>
                </a:path>
              </a:pathLst>
            </a:custGeom>
            <a:solidFill>
              <a:srgbClr val="E3B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8" name="Rectangle 8"/>
            <p:cNvSpPr>
              <a:spLocks noChangeArrowheads="1"/>
            </p:cNvSpPr>
            <p:nvPr/>
          </p:nvSpPr>
          <p:spPr bwMode="auto">
            <a:xfrm>
              <a:off x="2958" y="930"/>
              <a:ext cx="1047" cy="453"/>
            </a:xfrm>
            <a:prstGeom prst="rect">
              <a:avLst/>
            </a:prstGeom>
            <a:solidFill>
              <a:srgbClr val="E3BE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3619" name="Rectangle 9"/>
            <p:cNvSpPr>
              <a:spLocks noChangeArrowheads="1"/>
            </p:cNvSpPr>
            <p:nvPr/>
          </p:nvSpPr>
          <p:spPr bwMode="auto">
            <a:xfrm>
              <a:off x="3107" y="1041"/>
              <a:ext cx="703" cy="171"/>
            </a:xfrm>
            <a:prstGeom prst="rect">
              <a:avLst/>
            </a:prstGeom>
            <a:solidFill>
              <a:srgbClr val="E3B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3620" name="Rectangle 10"/>
            <p:cNvSpPr>
              <a:spLocks noChangeArrowheads="1"/>
            </p:cNvSpPr>
            <p:nvPr/>
          </p:nvSpPr>
          <p:spPr bwMode="auto">
            <a:xfrm>
              <a:off x="3091" y="1142"/>
              <a:ext cx="714" cy="171"/>
            </a:xfrm>
            <a:prstGeom prst="rect">
              <a:avLst/>
            </a:prstGeom>
            <a:solidFill>
              <a:srgbClr val="E3B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grpSp>
        <p:nvGrpSpPr>
          <p:cNvPr id="23559" name="Group 11"/>
          <p:cNvGrpSpPr>
            <a:grpSpLocks/>
          </p:cNvGrpSpPr>
          <p:nvPr/>
        </p:nvGrpSpPr>
        <p:grpSpPr bwMode="auto">
          <a:xfrm>
            <a:off x="1987550" y="2997200"/>
            <a:ext cx="1271588" cy="92075"/>
            <a:chOff x="1252" y="1888"/>
            <a:chExt cx="801" cy="58"/>
          </a:xfrm>
        </p:grpSpPr>
        <p:sp>
          <p:nvSpPr>
            <p:cNvPr id="23615" name="Freeform 12"/>
            <p:cNvSpPr>
              <a:spLocks/>
            </p:cNvSpPr>
            <p:nvPr/>
          </p:nvSpPr>
          <p:spPr bwMode="auto">
            <a:xfrm>
              <a:off x="1922" y="1888"/>
              <a:ext cx="131" cy="58"/>
            </a:xfrm>
            <a:custGeom>
              <a:avLst/>
              <a:gdLst>
                <a:gd name="T0" fmla="*/ 130 w 131"/>
                <a:gd name="T1" fmla="*/ 28 h 58"/>
                <a:gd name="T2" fmla="*/ 0 w 131"/>
                <a:gd name="T3" fmla="*/ 57 h 58"/>
                <a:gd name="T4" fmla="*/ 0 w 131"/>
                <a:gd name="T5" fmla="*/ 28 h 58"/>
                <a:gd name="T6" fmla="*/ 0 w 131"/>
                <a:gd name="T7" fmla="*/ 0 h 58"/>
                <a:gd name="T8" fmla="*/ 130 w 131"/>
                <a:gd name="T9" fmla="*/ 28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"/>
                <a:gd name="T16" fmla="*/ 0 h 58"/>
                <a:gd name="T17" fmla="*/ 131 w 131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" h="58">
                  <a:moveTo>
                    <a:pt x="130" y="28"/>
                  </a:moveTo>
                  <a:lnTo>
                    <a:pt x="0" y="5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30" y="2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6" name="Line 13"/>
            <p:cNvSpPr>
              <a:spLocks noChangeShapeType="1"/>
            </p:cNvSpPr>
            <p:nvPr/>
          </p:nvSpPr>
          <p:spPr bwMode="auto">
            <a:xfrm>
              <a:off x="1252" y="1919"/>
              <a:ext cx="67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60" name="Group 14"/>
          <p:cNvGrpSpPr>
            <a:grpSpLocks/>
          </p:cNvGrpSpPr>
          <p:nvPr/>
        </p:nvGrpSpPr>
        <p:grpSpPr bwMode="auto">
          <a:xfrm>
            <a:off x="1987550" y="1797050"/>
            <a:ext cx="1309688" cy="92075"/>
            <a:chOff x="1252" y="1132"/>
            <a:chExt cx="825" cy="58"/>
          </a:xfrm>
        </p:grpSpPr>
        <p:sp>
          <p:nvSpPr>
            <p:cNvPr id="23613" name="Freeform 15"/>
            <p:cNvSpPr>
              <a:spLocks/>
            </p:cNvSpPr>
            <p:nvPr/>
          </p:nvSpPr>
          <p:spPr bwMode="auto">
            <a:xfrm>
              <a:off x="1946" y="1132"/>
              <a:ext cx="131" cy="58"/>
            </a:xfrm>
            <a:custGeom>
              <a:avLst/>
              <a:gdLst>
                <a:gd name="T0" fmla="*/ 130 w 131"/>
                <a:gd name="T1" fmla="*/ 28 h 58"/>
                <a:gd name="T2" fmla="*/ 0 w 131"/>
                <a:gd name="T3" fmla="*/ 57 h 58"/>
                <a:gd name="T4" fmla="*/ 0 w 131"/>
                <a:gd name="T5" fmla="*/ 28 h 58"/>
                <a:gd name="T6" fmla="*/ 0 w 131"/>
                <a:gd name="T7" fmla="*/ 0 h 58"/>
                <a:gd name="T8" fmla="*/ 130 w 131"/>
                <a:gd name="T9" fmla="*/ 28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"/>
                <a:gd name="T16" fmla="*/ 0 h 58"/>
                <a:gd name="T17" fmla="*/ 131 w 131"/>
                <a:gd name="T18" fmla="*/ 58 h 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" h="58">
                  <a:moveTo>
                    <a:pt x="130" y="28"/>
                  </a:moveTo>
                  <a:lnTo>
                    <a:pt x="0" y="57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30" y="2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4" name="Line 16"/>
            <p:cNvSpPr>
              <a:spLocks noChangeShapeType="1"/>
            </p:cNvSpPr>
            <p:nvPr/>
          </p:nvSpPr>
          <p:spPr bwMode="auto">
            <a:xfrm>
              <a:off x="1252" y="1163"/>
              <a:ext cx="694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61" name="Freeform 17"/>
          <p:cNvSpPr>
            <a:spLocks/>
          </p:cNvSpPr>
          <p:nvPr/>
        </p:nvSpPr>
        <p:spPr bwMode="auto">
          <a:xfrm>
            <a:off x="406400" y="3979863"/>
            <a:ext cx="1822450" cy="593725"/>
          </a:xfrm>
          <a:custGeom>
            <a:avLst/>
            <a:gdLst>
              <a:gd name="T0" fmla="*/ 0 w 1148"/>
              <a:gd name="T1" fmla="*/ 2147483646 h 374"/>
              <a:gd name="T2" fmla="*/ 2147483646 w 1148"/>
              <a:gd name="T3" fmla="*/ 0 h 374"/>
              <a:gd name="T4" fmla="*/ 2147483646 w 1148"/>
              <a:gd name="T5" fmla="*/ 0 h 374"/>
              <a:gd name="T6" fmla="*/ 2147483646 w 1148"/>
              <a:gd name="T7" fmla="*/ 2147483646 h 374"/>
              <a:gd name="T8" fmla="*/ 0 w 1148"/>
              <a:gd name="T9" fmla="*/ 2147483646 h 37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48"/>
              <a:gd name="T16" fmla="*/ 0 h 374"/>
              <a:gd name="T17" fmla="*/ 1148 w 1148"/>
              <a:gd name="T18" fmla="*/ 374 h 37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48" h="374">
                <a:moveTo>
                  <a:pt x="0" y="373"/>
                </a:moveTo>
                <a:lnTo>
                  <a:pt x="286" y="0"/>
                </a:lnTo>
                <a:lnTo>
                  <a:pt x="1147" y="0"/>
                </a:lnTo>
                <a:lnTo>
                  <a:pt x="860" y="373"/>
                </a:lnTo>
                <a:lnTo>
                  <a:pt x="0" y="373"/>
                </a:lnTo>
              </a:path>
            </a:pathLst>
          </a:custGeom>
          <a:solidFill>
            <a:srgbClr val="FDC0E5"/>
          </a:soli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3562" name="Group 18"/>
          <p:cNvGrpSpPr>
            <a:grpSpLocks/>
          </p:cNvGrpSpPr>
          <p:nvPr/>
        </p:nvGrpSpPr>
        <p:grpSpPr bwMode="auto">
          <a:xfrm>
            <a:off x="2000250" y="4235450"/>
            <a:ext cx="1271588" cy="90488"/>
            <a:chOff x="1260" y="2668"/>
            <a:chExt cx="801" cy="57"/>
          </a:xfrm>
        </p:grpSpPr>
        <p:sp>
          <p:nvSpPr>
            <p:cNvPr id="23611" name="Freeform 19"/>
            <p:cNvSpPr>
              <a:spLocks/>
            </p:cNvSpPr>
            <p:nvPr/>
          </p:nvSpPr>
          <p:spPr bwMode="auto">
            <a:xfrm>
              <a:off x="1930" y="2668"/>
              <a:ext cx="131" cy="57"/>
            </a:xfrm>
            <a:custGeom>
              <a:avLst/>
              <a:gdLst>
                <a:gd name="T0" fmla="*/ 130 w 131"/>
                <a:gd name="T1" fmla="*/ 28 h 57"/>
                <a:gd name="T2" fmla="*/ 0 w 131"/>
                <a:gd name="T3" fmla="*/ 56 h 57"/>
                <a:gd name="T4" fmla="*/ 0 w 131"/>
                <a:gd name="T5" fmla="*/ 28 h 57"/>
                <a:gd name="T6" fmla="*/ 0 w 131"/>
                <a:gd name="T7" fmla="*/ 0 h 57"/>
                <a:gd name="T8" fmla="*/ 130 w 131"/>
                <a:gd name="T9" fmla="*/ 28 h 5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1"/>
                <a:gd name="T16" fmla="*/ 0 h 57"/>
                <a:gd name="T17" fmla="*/ 131 w 131"/>
                <a:gd name="T18" fmla="*/ 57 h 5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1" h="57">
                  <a:moveTo>
                    <a:pt x="130" y="28"/>
                  </a:moveTo>
                  <a:lnTo>
                    <a:pt x="0" y="56"/>
                  </a:lnTo>
                  <a:lnTo>
                    <a:pt x="0" y="28"/>
                  </a:lnTo>
                  <a:lnTo>
                    <a:pt x="0" y="0"/>
                  </a:lnTo>
                  <a:lnTo>
                    <a:pt x="130" y="2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12" name="Line 20"/>
            <p:cNvSpPr>
              <a:spLocks noChangeShapeType="1"/>
            </p:cNvSpPr>
            <p:nvPr/>
          </p:nvSpPr>
          <p:spPr bwMode="auto">
            <a:xfrm>
              <a:off x="1260" y="2699"/>
              <a:ext cx="669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63" name="Group 21"/>
          <p:cNvGrpSpPr>
            <a:grpSpLocks/>
          </p:cNvGrpSpPr>
          <p:nvPr/>
        </p:nvGrpSpPr>
        <p:grpSpPr bwMode="auto">
          <a:xfrm>
            <a:off x="3481388" y="2873375"/>
            <a:ext cx="1663700" cy="388938"/>
            <a:chOff x="2193" y="1810"/>
            <a:chExt cx="1048" cy="245"/>
          </a:xfrm>
        </p:grpSpPr>
        <p:sp>
          <p:nvSpPr>
            <p:cNvPr id="23608" name="Freeform 22"/>
            <p:cNvSpPr>
              <a:spLocks/>
            </p:cNvSpPr>
            <p:nvPr/>
          </p:nvSpPr>
          <p:spPr bwMode="auto">
            <a:xfrm>
              <a:off x="2193" y="1810"/>
              <a:ext cx="1048" cy="245"/>
            </a:xfrm>
            <a:custGeom>
              <a:avLst/>
              <a:gdLst>
                <a:gd name="T0" fmla="*/ 0 w 1048"/>
                <a:gd name="T1" fmla="*/ 0 h 245"/>
                <a:gd name="T2" fmla="*/ 1047 w 1048"/>
                <a:gd name="T3" fmla="*/ 0 h 245"/>
                <a:gd name="T4" fmla="*/ 1047 w 1048"/>
                <a:gd name="T5" fmla="*/ 244 h 245"/>
                <a:gd name="T6" fmla="*/ 0 w 1048"/>
                <a:gd name="T7" fmla="*/ 244 h 245"/>
                <a:gd name="T8" fmla="*/ 0 w 1048"/>
                <a:gd name="T9" fmla="*/ 0 h 2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8"/>
                <a:gd name="T16" fmla="*/ 0 h 245"/>
                <a:gd name="T17" fmla="*/ 1048 w 1048"/>
                <a:gd name="T18" fmla="*/ 245 h 2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8" h="245">
                  <a:moveTo>
                    <a:pt x="0" y="0"/>
                  </a:moveTo>
                  <a:lnTo>
                    <a:pt x="1047" y="0"/>
                  </a:lnTo>
                  <a:lnTo>
                    <a:pt x="1047" y="244"/>
                  </a:ln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09" name="Rectangle 23"/>
            <p:cNvSpPr>
              <a:spLocks noChangeArrowheads="1"/>
            </p:cNvSpPr>
            <p:nvPr/>
          </p:nvSpPr>
          <p:spPr bwMode="auto">
            <a:xfrm>
              <a:off x="2193" y="1811"/>
              <a:ext cx="1047" cy="243"/>
            </a:xfrm>
            <a:prstGeom prst="rect">
              <a:avLst/>
            </a:prstGeom>
            <a:solidFill>
              <a:srgbClr val="FCFEB9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3610" name="Rectangle 24"/>
            <p:cNvSpPr>
              <a:spLocks noChangeArrowheads="1"/>
            </p:cNvSpPr>
            <p:nvPr/>
          </p:nvSpPr>
          <p:spPr bwMode="auto">
            <a:xfrm>
              <a:off x="2432" y="1845"/>
              <a:ext cx="624" cy="181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Division A</a:t>
              </a:r>
            </a:p>
          </p:txBody>
        </p:sp>
      </p:grpSp>
      <p:grpSp>
        <p:nvGrpSpPr>
          <p:cNvPr id="23564" name="Group 25"/>
          <p:cNvGrpSpPr>
            <a:grpSpLocks/>
          </p:cNvGrpSpPr>
          <p:nvPr/>
        </p:nvGrpSpPr>
        <p:grpSpPr bwMode="auto">
          <a:xfrm>
            <a:off x="4240213" y="3257550"/>
            <a:ext cx="1616075" cy="2073275"/>
            <a:chOff x="2671" y="2052"/>
            <a:chExt cx="1018" cy="1306"/>
          </a:xfrm>
        </p:grpSpPr>
        <p:sp>
          <p:nvSpPr>
            <p:cNvPr id="23592" name="Rectangle 26"/>
            <p:cNvSpPr>
              <a:spLocks noChangeArrowheads="1"/>
            </p:cNvSpPr>
            <p:nvPr/>
          </p:nvSpPr>
          <p:spPr bwMode="auto">
            <a:xfrm>
              <a:off x="2781" y="2366"/>
              <a:ext cx="4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R &amp; D </a:t>
              </a:r>
            </a:p>
          </p:txBody>
        </p:sp>
        <p:sp>
          <p:nvSpPr>
            <p:cNvPr id="23593" name="Rectangle 27"/>
            <p:cNvSpPr>
              <a:spLocks noChangeArrowheads="1"/>
            </p:cNvSpPr>
            <p:nvPr/>
          </p:nvSpPr>
          <p:spPr bwMode="auto">
            <a:xfrm>
              <a:off x="2782" y="2468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594" name="Rectangle 28"/>
            <p:cNvSpPr>
              <a:spLocks noChangeArrowheads="1"/>
            </p:cNvSpPr>
            <p:nvPr/>
          </p:nvSpPr>
          <p:spPr bwMode="auto">
            <a:xfrm>
              <a:off x="2781" y="2569"/>
              <a:ext cx="64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Personnel </a:t>
              </a:r>
            </a:p>
          </p:txBody>
        </p:sp>
        <p:sp>
          <p:nvSpPr>
            <p:cNvPr id="23595" name="Rectangle 29"/>
            <p:cNvSpPr>
              <a:spLocks noChangeArrowheads="1"/>
            </p:cNvSpPr>
            <p:nvPr/>
          </p:nvSpPr>
          <p:spPr bwMode="auto">
            <a:xfrm>
              <a:off x="2782" y="2670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596" name="Rectangle 30"/>
            <p:cNvSpPr>
              <a:spLocks noChangeArrowheads="1"/>
            </p:cNvSpPr>
            <p:nvPr/>
          </p:nvSpPr>
          <p:spPr bwMode="auto">
            <a:xfrm>
              <a:off x="2781" y="2772"/>
              <a:ext cx="53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Finance </a:t>
              </a:r>
            </a:p>
          </p:txBody>
        </p:sp>
        <p:sp>
          <p:nvSpPr>
            <p:cNvPr id="23597" name="Rectangle 31"/>
            <p:cNvSpPr>
              <a:spLocks noChangeArrowheads="1"/>
            </p:cNvSpPr>
            <p:nvPr/>
          </p:nvSpPr>
          <p:spPr bwMode="auto">
            <a:xfrm>
              <a:off x="2782" y="2874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598" name="Rectangle 32"/>
            <p:cNvSpPr>
              <a:spLocks noChangeArrowheads="1"/>
            </p:cNvSpPr>
            <p:nvPr/>
          </p:nvSpPr>
          <p:spPr bwMode="auto">
            <a:xfrm>
              <a:off x="2781" y="2975"/>
              <a:ext cx="69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Production </a:t>
              </a:r>
            </a:p>
          </p:txBody>
        </p:sp>
        <p:sp>
          <p:nvSpPr>
            <p:cNvPr id="23599" name="Rectangle 33"/>
            <p:cNvSpPr>
              <a:spLocks noChangeArrowheads="1"/>
            </p:cNvSpPr>
            <p:nvPr/>
          </p:nvSpPr>
          <p:spPr bwMode="auto">
            <a:xfrm>
              <a:off x="2782" y="3076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600" name="Rectangle 34"/>
            <p:cNvSpPr>
              <a:spLocks noChangeArrowheads="1"/>
            </p:cNvSpPr>
            <p:nvPr/>
          </p:nvSpPr>
          <p:spPr bwMode="auto">
            <a:xfrm>
              <a:off x="2781" y="3177"/>
              <a:ext cx="90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Marketing/Sales</a:t>
              </a:r>
            </a:p>
          </p:txBody>
        </p:sp>
        <p:grpSp>
          <p:nvGrpSpPr>
            <p:cNvPr id="23601" name="Group 35"/>
            <p:cNvGrpSpPr>
              <a:grpSpLocks/>
            </p:cNvGrpSpPr>
            <p:nvPr/>
          </p:nvGrpSpPr>
          <p:grpSpPr bwMode="auto">
            <a:xfrm>
              <a:off x="2671" y="2450"/>
              <a:ext cx="120" cy="811"/>
              <a:chOff x="2671" y="2450"/>
              <a:chExt cx="120" cy="811"/>
            </a:xfrm>
          </p:grpSpPr>
          <p:sp>
            <p:nvSpPr>
              <p:cNvPr id="23603" name="Line 36"/>
              <p:cNvSpPr>
                <a:spLocks noChangeShapeType="1"/>
              </p:cNvSpPr>
              <p:nvPr/>
            </p:nvSpPr>
            <p:spPr bwMode="auto">
              <a:xfrm flipH="1">
                <a:off x="2671" y="2450"/>
                <a:ext cx="12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4" name="Line 37"/>
              <p:cNvSpPr>
                <a:spLocks noChangeShapeType="1"/>
              </p:cNvSpPr>
              <p:nvPr/>
            </p:nvSpPr>
            <p:spPr bwMode="auto">
              <a:xfrm flipH="1">
                <a:off x="2671" y="2652"/>
                <a:ext cx="12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5" name="Line 38"/>
              <p:cNvSpPr>
                <a:spLocks noChangeShapeType="1"/>
              </p:cNvSpPr>
              <p:nvPr/>
            </p:nvSpPr>
            <p:spPr bwMode="auto">
              <a:xfrm flipH="1">
                <a:off x="2671" y="2855"/>
                <a:ext cx="12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6" name="Line 39"/>
              <p:cNvSpPr>
                <a:spLocks noChangeShapeType="1"/>
              </p:cNvSpPr>
              <p:nvPr/>
            </p:nvSpPr>
            <p:spPr bwMode="auto">
              <a:xfrm flipH="1">
                <a:off x="2671" y="3057"/>
                <a:ext cx="12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07" name="Line 40"/>
              <p:cNvSpPr>
                <a:spLocks noChangeShapeType="1"/>
              </p:cNvSpPr>
              <p:nvPr/>
            </p:nvSpPr>
            <p:spPr bwMode="auto">
              <a:xfrm flipH="1">
                <a:off x="2671" y="3261"/>
                <a:ext cx="12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602" name="Line 41"/>
            <p:cNvSpPr>
              <a:spLocks noChangeShapeType="1"/>
            </p:cNvSpPr>
            <p:nvPr/>
          </p:nvSpPr>
          <p:spPr bwMode="auto">
            <a:xfrm flipV="1">
              <a:off x="2687" y="2052"/>
              <a:ext cx="0" cy="12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3565" name="Group 42"/>
          <p:cNvGrpSpPr>
            <a:grpSpLocks/>
          </p:cNvGrpSpPr>
          <p:nvPr/>
        </p:nvGrpSpPr>
        <p:grpSpPr bwMode="auto">
          <a:xfrm>
            <a:off x="6011863" y="2873375"/>
            <a:ext cx="1665287" cy="388938"/>
            <a:chOff x="3787" y="1810"/>
            <a:chExt cx="1049" cy="245"/>
          </a:xfrm>
        </p:grpSpPr>
        <p:sp>
          <p:nvSpPr>
            <p:cNvPr id="23589" name="Freeform 43"/>
            <p:cNvSpPr>
              <a:spLocks/>
            </p:cNvSpPr>
            <p:nvPr/>
          </p:nvSpPr>
          <p:spPr bwMode="auto">
            <a:xfrm>
              <a:off x="3787" y="1810"/>
              <a:ext cx="1049" cy="245"/>
            </a:xfrm>
            <a:custGeom>
              <a:avLst/>
              <a:gdLst>
                <a:gd name="T0" fmla="*/ 0 w 1049"/>
                <a:gd name="T1" fmla="*/ 0 h 245"/>
                <a:gd name="T2" fmla="*/ 1048 w 1049"/>
                <a:gd name="T3" fmla="*/ 0 h 245"/>
                <a:gd name="T4" fmla="*/ 1048 w 1049"/>
                <a:gd name="T5" fmla="*/ 244 h 245"/>
                <a:gd name="T6" fmla="*/ 0 w 1049"/>
                <a:gd name="T7" fmla="*/ 244 h 245"/>
                <a:gd name="T8" fmla="*/ 0 w 1049"/>
                <a:gd name="T9" fmla="*/ 0 h 2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49"/>
                <a:gd name="T16" fmla="*/ 0 h 245"/>
                <a:gd name="T17" fmla="*/ 1049 w 1049"/>
                <a:gd name="T18" fmla="*/ 245 h 2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49" h="245">
                  <a:moveTo>
                    <a:pt x="0" y="0"/>
                  </a:moveTo>
                  <a:lnTo>
                    <a:pt x="1048" y="0"/>
                  </a:lnTo>
                  <a:lnTo>
                    <a:pt x="1048" y="244"/>
                  </a:lnTo>
                  <a:lnTo>
                    <a:pt x="0" y="244"/>
                  </a:lnTo>
                  <a:lnTo>
                    <a:pt x="0" y="0"/>
                  </a:lnTo>
                </a:path>
              </a:pathLst>
            </a:cu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0" name="Rectangle 44"/>
            <p:cNvSpPr>
              <a:spLocks noChangeArrowheads="1"/>
            </p:cNvSpPr>
            <p:nvPr/>
          </p:nvSpPr>
          <p:spPr bwMode="auto">
            <a:xfrm>
              <a:off x="3787" y="1811"/>
              <a:ext cx="1048" cy="243"/>
            </a:xfrm>
            <a:prstGeom prst="rect">
              <a:avLst/>
            </a:prstGeom>
            <a:solidFill>
              <a:srgbClr val="FCFEB9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3591" name="Rectangle 45"/>
            <p:cNvSpPr>
              <a:spLocks noChangeArrowheads="1"/>
            </p:cNvSpPr>
            <p:nvPr/>
          </p:nvSpPr>
          <p:spPr bwMode="auto">
            <a:xfrm>
              <a:off x="4033" y="1845"/>
              <a:ext cx="624" cy="181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Division B</a:t>
              </a:r>
            </a:p>
          </p:txBody>
        </p:sp>
      </p:grpSp>
      <p:grpSp>
        <p:nvGrpSpPr>
          <p:cNvPr id="23566" name="Group 46"/>
          <p:cNvGrpSpPr>
            <a:grpSpLocks/>
          </p:cNvGrpSpPr>
          <p:nvPr/>
        </p:nvGrpSpPr>
        <p:grpSpPr bwMode="auto">
          <a:xfrm>
            <a:off x="6772275" y="3257550"/>
            <a:ext cx="1616075" cy="2073275"/>
            <a:chOff x="4266" y="2052"/>
            <a:chExt cx="1018" cy="1306"/>
          </a:xfrm>
        </p:grpSpPr>
        <p:sp>
          <p:nvSpPr>
            <p:cNvPr id="23573" name="Rectangle 47"/>
            <p:cNvSpPr>
              <a:spLocks noChangeArrowheads="1"/>
            </p:cNvSpPr>
            <p:nvPr/>
          </p:nvSpPr>
          <p:spPr bwMode="auto">
            <a:xfrm>
              <a:off x="4376" y="2366"/>
              <a:ext cx="42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R &amp; D </a:t>
              </a:r>
            </a:p>
          </p:txBody>
        </p:sp>
        <p:sp>
          <p:nvSpPr>
            <p:cNvPr id="23574" name="Rectangle 48"/>
            <p:cNvSpPr>
              <a:spLocks noChangeArrowheads="1"/>
            </p:cNvSpPr>
            <p:nvPr/>
          </p:nvSpPr>
          <p:spPr bwMode="auto">
            <a:xfrm>
              <a:off x="4376" y="2468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575" name="Rectangle 49"/>
            <p:cNvSpPr>
              <a:spLocks noChangeArrowheads="1"/>
            </p:cNvSpPr>
            <p:nvPr/>
          </p:nvSpPr>
          <p:spPr bwMode="auto">
            <a:xfrm>
              <a:off x="4376" y="2569"/>
              <a:ext cx="64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Personnel </a:t>
              </a:r>
            </a:p>
          </p:txBody>
        </p:sp>
        <p:sp>
          <p:nvSpPr>
            <p:cNvPr id="23576" name="Rectangle 50"/>
            <p:cNvSpPr>
              <a:spLocks noChangeArrowheads="1"/>
            </p:cNvSpPr>
            <p:nvPr/>
          </p:nvSpPr>
          <p:spPr bwMode="auto">
            <a:xfrm>
              <a:off x="4376" y="2670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577" name="Rectangle 51"/>
            <p:cNvSpPr>
              <a:spLocks noChangeArrowheads="1"/>
            </p:cNvSpPr>
            <p:nvPr/>
          </p:nvSpPr>
          <p:spPr bwMode="auto">
            <a:xfrm>
              <a:off x="4376" y="2772"/>
              <a:ext cx="53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Finance </a:t>
              </a:r>
            </a:p>
          </p:txBody>
        </p:sp>
        <p:sp>
          <p:nvSpPr>
            <p:cNvPr id="23578" name="Rectangle 52"/>
            <p:cNvSpPr>
              <a:spLocks noChangeArrowheads="1"/>
            </p:cNvSpPr>
            <p:nvPr/>
          </p:nvSpPr>
          <p:spPr bwMode="auto">
            <a:xfrm>
              <a:off x="4376" y="2874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579" name="Rectangle 53"/>
            <p:cNvSpPr>
              <a:spLocks noChangeArrowheads="1"/>
            </p:cNvSpPr>
            <p:nvPr/>
          </p:nvSpPr>
          <p:spPr bwMode="auto">
            <a:xfrm>
              <a:off x="4376" y="2975"/>
              <a:ext cx="694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Production </a:t>
              </a:r>
            </a:p>
          </p:txBody>
        </p:sp>
        <p:sp>
          <p:nvSpPr>
            <p:cNvPr id="23580" name="Rectangle 54"/>
            <p:cNvSpPr>
              <a:spLocks noChangeArrowheads="1"/>
            </p:cNvSpPr>
            <p:nvPr/>
          </p:nvSpPr>
          <p:spPr bwMode="auto">
            <a:xfrm>
              <a:off x="4376" y="3076"/>
              <a:ext cx="143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</a:p>
          </p:txBody>
        </p:sp>
        <p:sp>
          <p:nvSpPr>
            <p:cNvPr id="23581" name="Rectangle 55"/>
            <p:cNvSpPr>
              <a:spLocks noChangeArrowheads="1"/>
            </p:cNvSpPr>
            <p:nvPr/>
          </p:nvSpPr>
          <p:spPr bwMode="auto">
            <a:xfrm>
              <a:off x="4376" y="3177"/>
              <a:ext cx="908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Marketing/Sales</a:t>
              </a:r>
            </a:p>
          </p:txBody>
        </p:sp>
        <p:grpSp>
          <p:nvGrpSpPr>
            <p:cNvPr id="23582" name="Group 56"/>
            <p:cNvGrpSpPr>
              <a:grpSpLocks/>
            </p:cNvGrpSpPr>
            <p:nvPr/>
          </p:nvGrpSpPr>
          <p:grpSpPr bwMode="auto">
            <a:xfrm>
              <a:off x="4266" y="2450"/>
              <a:ext cx="119" cy="811"/>
              <a:chOff x="4266" y="2450"/>
              <a:chExt cx="119" cy="811"/>
            </a:xfrm>
          </p:grpSpPr>
          <p:sp>
            <p:nvSpPr>
              <p:cNvPr id="23584" name="Line 57"/>
              <p:cNvSpPr>
                <a:spLocks noChangeShapeType="1"/>
              </p:cNvSpPr>
              <p:nvPr/>
            </p:nvSpPr>
            <p:spPr bwMode="auto">
              <a:xfrm flipH="1">
                <a:off x="4266" y="2450"/>
                <a:ext cx="1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5" name="Line 58"/>
              <p:cNvSpPr>
                <a:spLocks noChangeShapeType="1"/>
              </p:cNvSpPr>
              <p:nvPr/>
            </p:nvSpPr>
            <p:spPr bwMode="auto">
              <a:xfrm flipH="1">
                <a:off x="4266" y="2652"/>
                <a:ext cx="1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6" name="Line 59"/>
              <p:cNvSpPr>
                <a:spLocks noChangeShapeType="1"/>
              </p:cNvSpPr>
              <p:nvPr/>
            </p:nvSpPr>
            <p:spPr bwMode="auto">
              <a:xfrm flipH="1">
                <a:off x="4266" y="2855"/>
                <a:ext cx="1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7" name="Line 60"/>
              <p:cNvSpPr>
                <a:spLocks noChangeShapeType="1"/>
              </p:cNvSpPr>
              <p:nvPr/>
            </p:nvSpPr>
            <p:spPr bwMode="auto">
              <a:xfrm flipH="1">
                <a:off x="4266" y="3057"/>
                <a:ext cx="1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8" name="Line 61"/>
              <p:cNvSpPr>
                <a:spLocks noChangeShapeType="1"/>
              </p:cNvSpPr>
              <p:nvPr/>
            </p:nvSpPr>
            <p:spPr bwMode="auto">
              <a:xfrm flipH="1">
                <a:off x="4266" y="3261"/>
                <a:ext cx="119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83" name="Line 62"/>
            <p:cNvSpPr>
              <a:spLocks noChangeShapeType="1"/>
            </p:cNvSpPr>
            <p:nvPr/>
          </p:nvSpPr>
          <p:spPr bwMode="auto">
            <a:xfrm flipV="1">
              <a:off x="4282" y="2052"/>
              <a:ext cx="0" cy="1224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67" name="Freeform 63"/>
          <p:cNvSpPr>
            <a:spLocks/>
          </p:cNvSpPr>
          <p:nvPr/>
        </p:nvSpPr>
        <p:spPr bwMode="auto">
          <a:xfrm>
            <a:off x="4278313" y="2613025"/>
            <a:ext cx="2533650" cy="261938"/>
          </a:xfrm>
          <a:custGeom>
            <a:avLst/>
            <a:gdLst>
              <a:gd name="T0" fmla="*/ 0 w 1596"/>
              <a:gd name="T1" fmla="*/ 2147483646 h 165"/>
              <a:gd name="T2" fmla="*/ 0 w 1596"/>
              <a:gd name="T3" fmla="*/ 0 h 165"/>
              <a:gd name="T4" fmla="*/ 2147483646 w 1596"/>
              <a:gd name="T5" fmla="*/ 0 h 165"/>
              <a:gd name="T6" fmla="*/ 2147483646 w 1596"/>
              <a:gd name="T7" fmla="*/ 2147483646 h 165"/>
              <a:gd name="T8" fmla="*/ 2147483646 w 1596"/>
              <a:gd name="T9" fmla="*/ 2147483646 h 1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96"/>
              <a:gd name="T16" fmla="*/ 0 h 165"/>
              <a:gd name="T17" fmla="*/ 1596 w 1596"/>
              <a:gd name="T18" fmla="*/ 165 h 1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96" h="165">
                <a:moveTo>
                  <a:pt x="0" y="164"/>
                </a:moveTo>
                <a:lnTo>
                  <a:pt x="0" y="0"/>
                </a:lnTo>
                <a:lnTo>
                  <a:pt x="1595" y="0"/>
                </a:lnTo>
                <a:lnTo>
                  <a:pt x="1595" y="164"/>
                </a:lnTo>
                <a:lnTo>
                  <a:pt x="1595" y="156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64"/>
          <p:cNvSpPr>
            <a:spLocks noChangeShapeType="1"/>
          </p:cNvSpPr>
          <p:nvPr/>
        </p:nvSpPr>
        <p:spPr bwMode="auto">
          <a:xfrm>
            <a:off x="5519738" y="2206625"/>
            <a:ext cx="0" cy="382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68"/>
          <p:cNvSpPr>
            <a:spLocks noChangeArrowheads="1"/>
          </p:cNvSpPr>
          <p:nvPr/>
        </p:nvSpPr>
        <p:spPr bwMode="auto">
          <a:xfrm>
            <a:off x="795338" y="4040188"/>
            <a:ext cx="11144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375" tIns="39688" rIns="79375" bIns="39688">
            <a:spAutoFit/>
          </a:bodyPr>
          <a:lstStyle>
            <a:lvl1pPr defTabSz="69215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FUNCTIONAL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STRATEGIES</a:t>
            </a:r>
          </a:p>
        </p:txBody>
      </p:sp>
      <p:sp>
        <p:nvSpPr>
          <p:cNvPr id="23570" name="Rectangle 69"/>
          <p:cNvSpPr>
            <a:spLocks noChangeArrowheads="1"/>
          </p:cNvSpPr>
          <p:nvPr/>
        </p:nvSpPr>
        <p:spPr bwMode="auto">
          <a:xfrm>
            <a:off x="862013" y="2776538"/>
            <a:ext cx="922337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375" tIns="39688" rIns="79375" bIns="39688">
            <a:spAutoFit/>
          </a:bodyPr>
          <a:lstStyle>
            <a:lvl1pPr defTabSz="69215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BUSINESS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STRATEGY</a:t>
            </a:r>
          </a:p>
        </p:txBody>
      </p:sp>
      <p:sp>
        <p:nvSpPr>
          <p:cNvPr id="23571" name="Rectangle 70"/>
          <p:cNvSpPr>
            <a:spLocks noChangeArrowheads="1"/>
          </p:cNvSpPr>
          <p:nvPr/>
        </p:nvSpPr>
        <p:spPr bwMode="auto">
          <a:xfrm>
            <a:off x="795338" y="1633538"/>
            <a:ext cx="105410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375" tIns="39688" rIns="79375" bIns="39688">
            <a:spAutoFit/>
          </a:bodyPr>
          <a:lstStyle>
            <a:lvl1pPr defTabSz="69215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CORPORATE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STRATEGY</a:t>
            </a:r>
          </a:p>
        </p:txBody>
      </p:sp>
      <p:sp>
        <p:nvSpPr>
          <p:cNvPr id="23572" name="Rectangle 71"/>
          <p:cNvSpPr>
            <a:spLocks noChangeArrowheads="1"/>
          </p:cNvSpPr>
          <p:nvPr/>
        </p:nvSpPr>
        <p:spPr bwMode="auto">
          <a:xfrm>
            <a:off x="5035550" y="1633538"/>
            <a:ext cx="110807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9375" tIns="39688" rIns="79375" bIns="39688">
            <a:spAutoFit/>
          </a:bodyPr>
          <a:lstStyle>
            <a:lvl1pPr defTabSz="69215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6921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6921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CORPORATE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100" b="1">
                <a:latin typeface="Arial" panose="020B0604020202020204" pitchFamily="34" charset="0"/>
              </a:rPr>
              <a:t>HEAD OFFICE</a:t>
            </a:r>
          </a:p>
        </p:txBody>
      </p:sp>
    </p:spTree>
  </p:cSld>
  <p:clrMapOvr>
    <a:masterClrMapping/>
  </p:clrMapOvr>
  <p:transition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title"/>
          </p:nvPr>
        </p:nvSpPr>
        <p:spPr>
          <a:xfrm>
            <a:off x="1146175" y="398463"/>
            <a:ext cx="6851650" cy="771525"/>
          </a:xfrm>
          <a:solidFill>
            <a:srgbClr val="6195FD"/>
          </a:solidFill>
          <a:ln cap="flat"/>
        </p:spPr>
        <p:txBody>
          <a:bodyPr/>
          <a:lstStyle/>
          <a:p>
            <a:pPr eaLnBrk="1" hangingPunct="1"/>
            <a:r>
              <a:rPr lang="en-US" altLang="en-US"/>
              <a:t>Levels of Strategy</a:t>
            </a:r>
          </a:p>
        </p:txBody>
      </p:sp>
      <p:sp>
        <p:nvSpPr>
          <p:cNvPr id="2560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C0128"/>
                </a:solidFill>
                <a:latin typeface="Arial" panose="020B0604020202020204" pitchFamily="34" charset="0"/>
              </a:rPr>
              <a:t>Corporate strategy</a:t>
            </a:r>
            <a:r>
              <a:rPr lang="en-US" altLang="en-US" sz="2400">
                <a:latin typeface="Arial" panose="020B0604020202020204" pitchFamily="34" charset="0"/>
              </a:rPr>
              <a:t>... defines the scope of the business in terms of the industries and markets in which it competes.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</a:rPr>
              <a:t>includes decisions about diversification, vertical integration, acquisitions, new ventures, divestments, allocation of scarce resources between business units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C0128"/>
                </a:solidFill>
                <a:latin typeface="Arial" panose="020B0604020202020204" pitchFamily="34" charset="0"/>
              </a:rPr>
              <a:t>Business strategy</a:t>
            </a:r>
            <a:r>
              <a:rPr lang="en-US" altLang="en-US" sz="2400">
                <a:latin typeface="Arial" panose="020B0604020202020204" pitchFamily="34" charset="0"/>
              </a:rPr>
              <a:t>... is concerned with how the firm competes within a particular industry or market... to win a business unit must adopt a strategy that establishes a competitive advantage over its rivals.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C0128"/>
                </a:solidFill>
                <a:latin typeface="Arial" panose="020B0604020202020204" pitchFamily="34" charset="0"/>
              </a:rPr>
              <a:t>Functional strategy</a:t>
            </a:r>
            <a:r>
              <a:rPr lang="en-US" altLang="en-US" sz="2400">
                <a:latin typeface="Arial" panose="020B0604020202020204" pitchFamily="34" charset="0"/>
              </a:rPr>
              <a:t>... the detailed deployment of resources at the operational level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61988" y="6286500"/>
            <a:ext cx="192246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61925"/>
            <a:ext cx="8458200" cy="703263"/>
          </a:xfrm>
          <a:solidFill>
            <a:srgbClr val="6195FD"/>
          </a:solidFill>
          <a:ln cap="flat"/>
        </p:spPr>
        <p:txBody>
          <a:bodyPr lIns="88327" tIns="44163" rIns="88327" bIns="44163"/>
          <a:lstStyle/>
          <a:p>
            <a:pPr defTabSz="977900" eaLnBrk="1" hangingPunct="1"/>
            <a:r>
              <a:rPr lang="en-US" altLang="en-US" sz="2800"/>
              <a:t>Common Elements in Successful Strategy</a:t>
            </a:r>
            <a:endParaRPr lang="en-US" altLang="en-US" sz="4000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3733800" y="1003300"/>
            <a:ext cx="1525588" cy="814388"/>
          </a:xfrm>
          <a:custGeom>
            <a:avLst/>
            <a:gdLst>
              <a:gd name="T0" fmla="*/ 0 w 1105"/>
              <a:gd name="T1" fmla="*/ 0 h 547"/>
              <a:gd name="T2" fmla="*/ 0 w 1105"/>
              <a:gd name="T3" fmla="*/ 2147483646 h 547"/>
              <a:gd name="T4" fmla="*/ 2147483646 w 1105"/>
              <a:gd name="T5" fmla="*/ 2147483646 h 547"/>
              <a:gd name="T6" fmla="*/ 0 60000 65536"/>
              <a:gd name="T7" fmla="*/ 0 60000 65536"/>
              <a:gd name="T8" fmla="*/ 0 60000 65536"/>
              <a:gd name="T9" fmla="*/ 0 w 1105"/>
              <a:gd name="T10" fmla="*/ 0 h 547"/>
              <a:gd name="T11" fmla="*/ 1105 w 1105"/>
              <a:gd name="T12" fmla="*/ 547 h 5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5" h="547">
                <a:moveTo>
                  <a:pt x="0" y="0"/>
                </a:moveTo>
                <a:lnTo>
                  <a:pt x="0" y="546"/>
                </a:lnTo>
                <a:lnTo>
                  <a:pt x="1104" y="546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Freeform 5"/>
          <p:cNvSpPr>
            <a:spLocks/>
          </p:cNvSpPr>
          <p:nvPr/>
        </p:nvSpPr>
        <p:spPr bwMode="auto">
          <a:xfrm>
            <a:off x="3721100" y="990600"/>
            <a:ext cx="1525588" cy="814388"/>
          </a:xfrm>
          <a:custGeom>
            <a:avLst/>
            <a:gdLst>
              <a:gd name="T0" fmla="*/ 0 w 1105"/>
              <a:gd name="T1" fmla="*/ 0 h 547"/>
              <a:gd name="T2" fmla="*/ 0 w 1105"/>
              <a:gd name="T3" fmla="*/ 2147483646 h 547"/>
              <a:gd name="T4" fmla="*/ 2147483646 w 1105"/>
              <a:gd name="T5" fmla="*/ 2147483646 h 547"/>
              <a:gd name="T6" fmla="*/ 0 60000 65536"/>
              <a:gd name="T7" fmla="*/ 0 60000 65536"/>
              <a:gd name="T8" fmla="*/ 0 60000 65536"/>
              <a:gd name="T9" fmla="*/ 0 w 1105"/>
              <a:gd name="T10" fmla="*/ 0 h 547"/>
              <a:gd name="T11" fmla="*/ 1105 w 1105"/>
              <a:gd name="T12" fmla="*/ 547 h 5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05" h="547">
                <a:moveTo>
                  <a:pt x="0" y="0"/>
                </a:moveTo>
                <a:lnTo>
                  <a:pt x="0" y="546"/>
                </a:lnTo>
                <a:lnTo>
                  <a:pt x="1104" y="546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3911600" y="1257300"/>
            <a:ext cx="941388" cy="433388"/>
          </a:xfrm>
          <a:custGeom>
            <a:avLst/>
            <a:gdLst>
              <a:gd name="T0" fmla="*/ 0 w 681"/>
              <a:gd name="T1" fmla="*/ 2147483646 h 291"/>
              <a:gd name="T2" fmla="*/ 2147483646 w 681"/>
              <a:gd name="T3" fmla="*/ 2147483646 h 291"/>
              <a:gd name="T4" fmla="*/ 2147483646 w 681"/>
              <a:gd name="T5" fmla="*/ 2147483646 h 291"/>
              <a:gd name="T6" fmla="*/ 2147483646 w 681"/>
              <a:gd name="T7" fmla="*/ 2147483646 h 291"/>
              <a:gd name="T8" fmla="*/ 2147483646 w 681"/>
              <a:gd name="T9" fmla="*/ 2147483646 h 291"/>
              <a:gd name="T10" fmla="*/ 2147483646 w 681"/>
              <a:gd name="T11" fmla="*/ 0 h 291"/>
              <a:gd name="T12" fmla="*/ 2147483646 w 681"/>
              <a:gd name="T13" fmla="*/ 2147483646 h 291"/>
              <a:gd name="T14" fmla="*/ 2147483646 w 681"/>
              <a:gd name="T15" fmla="*/ 2147483646 h 2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81"/>
              <a:gd name="T25" fmla="*/ 0 h 291"/>
              <a:gd name="T26" fmla="*/ 681 w 681"/>
              <a:gd name="T27" fmla="*/ 291 h 2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81" h="291">
                <a:moveTo>
                  <a:pt x="0" y="290"/>
                </a:moveTo>
                <a:lnTo>
                  <a:pt x="138" y="196"/>
                </a:lnTo>
                <a:lnTo>
                  <a:pt x="211" y="213"/>
                </a:lnTo>
                <a:lnTo>
                  <a:pt x="386" y="85"/>
                </a:lnTo>
                <a:lnTo>
                  <a:pt x="533" y="111"/>
                </a:lnTo>
                <a:lnTo>
                  <a:pt x="597" y="0"/>
                </a:lnTo>
                <a:lnTo>
                  <a:pt x="671" y="17"/>
                </a:lnTo>
                <a:lnTo>
                  <a:pt x="680" y="9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Freeform 7"/>
          <p:cNvSpPr>
            <a:spLocks/>
          </p:cNvSpPr>
          <p:nvPr/>
        </p:nvSpPr>
        <p:spPr bwMode="auto">
          <a:xfrm>
            <a:off x="3898900" y="1244600"/>
            <a:ext cx="941388" cy="433388"/>
          </a:xfrm>
          <a:custGeom>
            <a:avLst/>
            <a:gdLst>
              <a:gd name="T0" fmla="*/ 0 w 682"/>
              <a:gd name="T1" fmla="*/ 2147483646 h 291"/>
              <a:gd name="T2" fmla="*/ 2147483646 w 682"/>
              <a:gd name="T3" fmla="*/ 2147483646 h 291"/>
              <a:gd name="T4" fmla="*/ 2147483646 w 682"/>
              <a:gd name="T5" fmla="*/ 2147483646 h 291"/>
              <a:gd name="T6" fmla="*/ 2147483646 w 682"/>
              <a:gd name="T7" fmla="*/ 2147483646 h 291"/>
              <a:gd name="T8" fmla="*/ 2147483646 w 682"/>
              <a:gd name="T9" fmla="*/ 2147483646 h 291"/>
              <a:gd name="T10" fmla="*/ 2147483646 w 682"/>
              <a:gd name="T11" fmla="*/ 0 h 291"/>
              <a:gd name="T12" fmla="*/ 2147483646 w 682"/>
              <a:gd name="T13" fmla="*/ 2147483646 h 291"/>
              <a:gd name="T14" fmla="*/ 2147483646 w 682"/>
              <a:gd name="T15" fmla="*/ 2147483646 h 2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82"/>
              <a:gd name="T25" fmla="*/ 0 h 291"/>
              <a:gd name="T26" fmla="*/ 682 w 682"/>
              <a:gd name="T27" fmla="*/ 291 h 2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82" h="291">
                <a:moveTo>
                  <a:pt x="0" y="290"/>
                </a:moveTo>
                <a:lnTo>
                  <a:pt x="138" y="196"/>
                </a:lnTo>
                <a:lnTo>
                  <a:pt x="212" y="213"/>
                </a:lnTo>
                <a:lnTo>
                  <a:pt x="387" y="85"/>
                </a:lnTo>
                <a:lnTo>
                  <a:pt x="534" y="111"/>
                </a:lnTo>
                <a:lnTo>
                  <a:pt x="598" y="0"/>
                </a:lnTo>
                <a:lnTo>
                  <a:pt x="672" y="17"/>
                </a:lnTo>
                <a:lnTo>
                  <a:pt x="681" y="9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4837113" y="1054100"/>
            <a:ext cx="307975" cy="241300"/>
            <a:chOff x="3504" y="708"/>
            <a:chExt cx="223" cy="162"/>
          </a:xfrm>
        </p:grpSpPr>
        <p:sp>
          <p:nvSpPr>
            <p:cNvPr id="27730" name="Freeform 9"/>
            <p:cNvSpPr>
              <a:spLocks/>
            </p:cNvSpPr>
            <p:nvPr/>
          </p:nvSpPr>
          <p:spPr bwMode="auto">
            <a:xfrm>
              <a:off x="3643" y="708"/>
              <a:ext cx="84" cy="78"/>
            </a:xfrm>
            <a:custGeom>
              <a:avLst/>
              <a:gdLst>
                <a:gd name="T0" fmla="*/ 83 w 84"/>
                <a:gd name="T1" fmla="*/ 8 h 78"/>
                <a:gd name="T2" fmla="*/ 50 w 84"/>
                <a:gd name="T3" fmla="*/ 77 h 78"/>
                <a:gd name="T4" fmla="*/ 25 w 84"/>
                <a:gd name="T5" fmla="*/ 39 h 78"/>
                <a:gd name="T6" fmla="*/ 0 w 84"/>
                <a:gd name="T7" fmla="*/ 0 h 78"/>
                <a:gd name="T8" fmla="*/ 83 w 84"/>
                <a:gd name="T9" fmla="*/ 8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"/>
                <a:gd name="T16" fmla="*/ 0 h 78"/>
                <a:gd name="T17" fmla="*/ 84 w 84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" h="78">
                  <a:moveTo>
                    <a:pt x="83" y="8"/>
                  </a:moveTo>
                  <a:lnTo>
                    <a:pt x="50" y="77"/>
                  </a:lnTo>
                  <a:lnTo>
                    <a:pt x="25" y="39"/>
                  </a:lnTo>
                  <a:lnTo>
                    <a:pt x="0" y="0"/>
                  </a:lnTo>
                  <a:lnTo>
                    <a:pt x="83" y="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31" name="Line 10"/>
            <p:cNvSpPr>
              <a:spLocks noChangeShapeType="1"/>
            </p:cNvSpPr>
            <p:nvPr/>
          </p:nvSpPr>
          <p:spPr bwMode="auto">
            <a:xfrm flipV="1">
              <a:off x="3504" y="734"/>
              <a:ext cx="168" cy="13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7" name="Rectangle 11"/>
          <p:cNvSpPr>
            <a:spLocks noChangeArrowheads="1"/>
          </p:cNvSpPr>
          <p:nvPr/>
        </p:nvSpPr>
        <p:spPr bwMode="auto">
          <a:xfrm>
            <a:off x="6146800" y="5537200"/>
            <a:ext cx="787400" cy="685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pic>
        <p:nvPicPr>
          <p:cNvPr id="27658" name="Picture 1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800" y="5537200"/>
            <a:ext cx="787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9" name="Oval 13"/>
          <p:cNvSpPr>
            <a:spLocks noChangeArrowheads="1"/>
          </p:cNvSpPr>
          <p:nvPr/>
        </p:nvSpPr>
        <p:spPr bwMode="auto">
          <a:xfrm>
            <a:off x="2960688" y="1993900"/>
            <a:ext cx="3095625" cy="13081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9265" tIns="39632" rIns="79265" bIns="39632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60" name="Oval 14"/>
          <p:cNvSpPr>
            <a:spLocks noChangeArrowheads="1"/>
          </p:cNvSpPr>
          <p:nvPr/>
        </p:nvSpPr>
        <p:spPr bwMode="auto">
          <a:xfrm>
            <a:off x="2957513" y="1992313"/>
            <a:ext cx="3101975" cy="1309687"/>
          </a:xfrm>
          <a:prstGeom prst="ellipse">
            <a:avLst/>
          </a:prstGeom>
          <a:solidFill>
            <a:srgbClr val="FF0000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wrap="none" lIns="79265" tIns="39632" rIns="79265" bIns="39632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61" name="Rectangle 15"/>
          <p:cNvSpPr>
            <a:spLocks noChangeArrowheads="1"/>
          </p:cNvSpPr>
          <p:nvPr/>
        </p:nvSpPr>
        <p:spPr bwMode="auto">
          <a:xfrm>
            <a:off x="3581400" y="2209800"/>
            <a:ext cx="1905000" cy="809625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265" tIns="39632" rIns="79265" bIns="39632">
            <a:spAutoFit/>
          </a:bodyPr>
          <a:lstStyle>
            <a:lvl1pPr defTabSz="87788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Arial" panose="020B0604020202020204" pitchFamily="34" charset="0"/>
              </a:rPr>
              <a:t>Successful Strategy</a:t>
            </a:r>
            <a:endParaRPr lang="en-US" altLang="en-US" sz="17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7662" name="Group 16"/>
          <p:cNvGrpSpPr>
            <a:grpSpLocks/>
          </p:cNvGrpSpPr>
          <p:nvPr/>
        </p:nvGrpSpPr>
        <p:grpSpPr bwMode="auto">
          <a:xfrm>
            <a:off x="3529013" y="4622800"/>
            <a:ext cx="1844675" cy="939800"/>
            <a:chOff x="2556" y="3106"/>
            <a:chExt cx="1337" cy="632"/>
          </a:xfrm>
        </p:grpSpPr>
        <p:sp>
          <p:nvSpPr>
            <p:cNvPr id="27724" name="Rectangle 17"/>
            <p:cNvSpPr>
              <a:spLocks noChangeArrowheads="1"/>
            </p:cNvSpPr>
            <p:nvPr/>
          </p:nvSpPr>
          <p:spPr bwMode="auto">
            <a:xfrm>
              <a:off x="2558" y="3106"/>
              <a:ext cx="1334" cy="632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25" name="Rectangle 18"/>
            <p:cNvSpPr>
              <a:spLocks noChangeArrowheads="1"/>
            </p:cNvSpPr>
            <p:nvPr/>
          </p:nvSpPr>
          <p:spPr bwMode="auto">
            <a:xfrm>
              <a:off x="2556" y="3106"/>
              <a:ext cx="1337" cy="632"/>
            </a:xfrm>
            <a:prstGeom prst="rect">
              <a:avLst/>
            </a:prstGeom>
            <a:solidFill>
              <a:srgbClr val="66FF66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33341" tIns="16669" rIns="33341" bIns="16669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26" name="Rectangle 19"/>
            <p:cNvSpPr>
              <a:spLocks noChangeArrowheads="1"/>
            </p:cNvSpPr>
            <p:nvPr/>
          </p:nvSpPr>
          <p:spPr bwMode="auto">
            <a:xfrm>
              <a:off x="2620" y="3125"/>
              <a:ext cx="616" cy="157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Profound </a:t>
              </a:r>
            </a:p>
          </p:txBody>
        </p:sp>
        <p:sp>
          <p:nvSpPr>
            <p:cNvPr id="27727" name="Rectangle 20"/>
            <p:cNvSpPr>
              <a:spLocks noChangeArrowheads="1"/>
            </p:cNvSpPr>
            <p:nvPr/>
          </p:nvSpPr>
          <p:spPr bwMode="auto">
            <a:xfrm>
              <a:off x="2620" y="3253"/>
              <a:ext cx="1065" cy="157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understanding of </a:t>
              </a:r>
            </a:p>
          </p:txBody>
        </p:sp>
        <p:sp>
          <p:nvSpPr>
            <p:cNvPr id="27728" name="Rectangle 21"/>
            <p:cNvSpPr>
              <a:spLocks noChangeArrowheads="1"/>
            </p:cNvSpPr>
            <p:nvPr/>
          </p:nvSpPr>
          <p:spPr bwMode="auto">
            <a:xfrm>
              <a:off x="2620" y="3381"/>
              <a:ext cx="963" cy="157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the competitive </a:t>
              </a:r>
            </a:p>
          </p:txBody>
        </p:sp>
        <p:sp>
          <p:nvSpPr>
            <p:cNvPr id="27729" name="Rectangle 22"/>
            <p:cNvSpPr>
              <a:spLocks noChangeArrowheads="1"/>
            </p:cNvSpPr>
            <p:nvPr/>
          </p:nvSpPr>
          <p:spPr bwMode="auto">
            <a:xfrm>
              <a:off x="2620" y="3508"/>
              <a:ext cx="769" cy="157"/>
            </a:xfrm>
            <a:prstGeom prst="rect">
              <a:avLst/>
            </a:prstGeom>
            <a:solidFill>
              <a:srgbClr val="66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environment</a:t>
              </a:r>
            </a:p>
          </p:txBody>
        </p:sp>
      </p:grpSp>
      <p:grpSp>
        <p:nvGrpSpPr>
          <p:cNvPr id="27663" name="Group 23"/>
          <p:cNvGrpSpPr>
            <a:grpSpLocks/>
          </p:cNvGrpSpPr>
          <p:nvPr/>
        </p:nvGrpSpPr>
        <p:grpSpPr bwMode="auto">
          <a:xfrm>
            <a:off x="6284913" y="4622800"/>
            <a:ext cx="1844675" cy="939800"/>
            <a:chOff x="4553" y="3106"/>
            <a:chExt cx="1336" cy="632"/>
          </a:xfrm>
        </p:grpSpPr>
        <p:sp>
          <p:nvSpPr>
            <p:cNvPr id="27719" name="Rectangle 24"/>
            <p:cNvSpPr>
              <a:spLocks noChangeArrowheads="1"/>
            </p:cNvSpPr>
            <p:nvPr/>
          </p:nvSpPr>
          <p:spPr bwMode="auto">
            <a:xfrm>
              <a:off x="4554" y="3106"/>
              <a:ext cx="1334" cy="632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20" name="Rectangle 25"/>
            <p:cNvSpPr>
              <a:spLocks noChangeArrowheads="1"/>
            </p:cNvSpPr>
            <p:nvPr/>
          </p:nvSpPr>
          <p:spPr bwMode="auto">
            <a:xfrm>
              <a:off x="4553" y="3106"/>
              <a:ext cx="1336" cy="632"/>
            </a:xfrm>
            <a:prstGeom prst="rect">
              <a:avLst/>
            </a:prstGeom>
            <a:solidFill>
              <a:srgbClr val="66CC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33341" tIns="16669" rIns="33341" bIns="16669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21" name="Rectangle 26"/>
            <p:cNvSpPr>
              <a:spLocks noChangeArrowheads="1"/>
            </p:cNvSpPr>
            <p:nvPr/>
          </p:nvSpPr>
          <p:spPr bwMode="auto">
            <a:xfrm>
              <a:off x="4801" y="3168"/>
              <a:ext cx="622" cy="15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Objective </a:t>
              </a:r>
            </a:p>
          </p:txBody>
        </p:sp>
        <p:sp>
          <p:nvSpPr>
            <p:cNvPr id="27722" name="Rectangle 27"/>
            <p:cNvSpPr>
              <a:spLocks noChangeArrowheads="1"/>
            </p:cNvSpPr>
            <p:nvPr/>
          </p:nvSpPr>
          <p:spPr bwMode="auto">
            <a:xfrm>
              <a:off x="4801" y="3296"/>
              <a:ext cx="756" cy="15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appraisal of </a:t>
              </a:r>
            </a:p>
          </p:txBody>
        </p:sp>
        <p:sp>
          <p:nvSpPr>
            <p:cNvPr id="27723" name="Rectangle 28"/>
            <p:cNvSpPr>
              <a:spLocks noChangeArrowheads="1"/>
            </p:cNvSpPr>
            <p:nvPr/>
          </p:nvSpPr>
          <p:spPr bwMode="auto">
            <a:xfrm>
              <a:off x="4801" y="3424"/>
              <a:ext cx="621" cy="15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resources</a:t>
              </a:r>
            </a:p>
          </p:txBody>
        </p:sp>
      </p:grpSp>
      <p:grpSp>
        <p:nvGrpSpPr>
          <p:cNvPr id="27664" name="Group 29"/>
          <p:cNvGrpSpPr>
            <a:grpSpLocks/>
          </p:cNvGrpSpPr>
          <p:nvPr/>
        </p:nvGrpSpPr>
        <p:grpSpPr bwMode="auto">
          <a:xfrm>
            <a:off x="836613" y="4622800"/>
            <a:ext cx="1844675" cy="939800"/>
            <a:chOff x="606" y="3106"/>
            <a:chExt cx="1336" cy="632"/>
          </a:xfrm>
        </p:grpSpPr>
        <p:sp>
          <p:nvSpPr>
            <p:cNvPr id="27714" name="Rectangle 30"/>
            <p:cNvSpPr>
              <a:spLocks noChangeArrowheads="1"/>
            </p:cNvSpPr>
            <p:nvPr/>
          </p:nvSpPr>
          <p:spPr bwMode="auto">
            <a:xfrm>
              <a:off x="607" y="3106"/>
              <a:ext cx="1334" cy="63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15" name="Rectangle 31"/>
            <p:cNvSpPr>
              <a:spLocks noChangeArrowheads="1"/>
            </p:cNvSpPr>
            <p:nvPr/>
          </p:nvSpPr>
          <p:spPr bwMode="auto">
            <a:xfrm>
              <a:off x="606" y="3106"/>
              <a:ext cx="1336" cy="632"/>
            </a:xfrm>
            <a:prstGeom prst="rect">
              <a:avLst/>
            </a:prstGeom>
            <a:solidFill>
              <a:schemeClr val="hlink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33341" tIns="16669" rIns="33341" bIns="16669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16" name="Rectangle 32"/>
            <p:cNvSpPr>
              <a:spLocks noChangeArrowheads="1"/>
            </p:cNvSpPr>
            <p:nvPr/>
          </p:nvSpPr>
          <p:spPr bwMode="auto">
            <a:xfrm>
              <a:off x="662" y="3185"/>
              <a:ext cx="1121" cy="15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Long-term, simple </a:t>
              </a:r>
            </a:p>
          </p:txBody>
        </p:sp>
        <p:sp>
          <p:nvSpPr>
            <p:cNvPr id="27717" name="Rectangle 33"/>
            <p:cNvSpPr>
              <a:spLocks noChangeArrowheads="1"/>
            </p:cNvSpPr>
            <p:nvPr/>
          </p:nvSpPr>
          <p:spPr bwMode="auto">
            <a:xfrm>
              <a:off x="662" y="3313"/>
              <a:ext cx="1017" cy="15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and agreed upon</a:t>
              </a:r>
            </a:p>
          </p:txBody>
        </p:sp>
        <p:sp>
          <p:nvSpPr>
            <p:cNvPr id="27718" name="Rectangle 34"/>
            <p:cNvSpPr>
              <a:spLocks noChangeArrowheads="1"/>
            </p:cNvSpPr>
            <p:nvPr/>
          </p:nvSpPr>
          <p:spPr bwMode="auto">
            <a:xfrm>
              <a:off x="662" y="3441"/>
              <a:ext cx="636" cy="15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3341" tIns="16669" rIns="33341" bIns="16669">
              <a:spAutoFit/>
            </a:bodyPr>
            <a:lstStyle>
              <a:lvl1pPr defTabSz="877888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defTabSz="877888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defTabSz="877888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300" b="1">
                  <a:solidFill>
                    <a:srgbClr val="000000"/>
                  </a:solidFill>
                  <a:latin typeface="Arial" panose="020B0604020202020204" pitchFamily="34" charset="0"/>
                </a:rPr>
                <a:t>objectives</a:t>
              </a:r>
            </a:p>
          </p:txBody>
        </p:sp>
      </p:grpSp>
      <p:sp>
        <p:nvSpPr>
          <p:cNvPr id="27665" name="Rectangle 35"/>
          <p:cNvSpPr>
            <a:spLocks noChangeArrowheads="1"/>
          </p:cNvSpPr>
          <p:nvPr/>
        </p:nvSpPr>
        <p:spPr bwMode="auto">
          <a:xfrm>
            <a:off x="6818313" y="5549900"/>
            <a:ext cx="3968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327" tIns="44163" rIns="88327" bIns="44163">
            <a:spAutoFit/>
          </a:bodyPr>
          <a:lstStyle>
            <a:lvl1pPr defTabSz="87788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3500" b="1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27666" name="Freeform 36"/>
          <p:cNvSpPr>
            <a:spLocks/>
          </p:cNvSpPr>
          <p:nvPr/>
        </p:nvSpPr>
        <p:spPr bwMode="auto">
          <a:xfrm>
            <a:off x="7747000" y="5829300"/>
            <a:ext cx="103188" cy="204788"/>
          </a:xfrm>
          <a:custGeom>
            <a:avLst/>
            <a:gdLst>
              <a:gd name="T0" fmla="*/ 0 w 75"/>
              <a:gd name="T1" fmla="*/ 2147483646 h 137"/>
              <a:gd name="T2" fmla="*/ 0 w 75"/>
              <a:gd name="T3" fmla="*/ 2147483646 h 137"/>
              <a:gd name="T4" fmla="*/ 2147483646 w 75"/>
              <a:gd name="T5" fmla="*/ 0 h 137"/>
              <a:gd name="T6" fmla="*/ 2147483646 w 75"/>
              <a:gd name="T7" fmla="*/ 2147483646 h 137"/>
              <a:gd name="T8" fmla="*/ 0 w 75"/>
              <a:gd name="T9" fmla="*/ 2147483646 h 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"/>
              <a:gd name="T16" fmla="*/ 0 h 137"/>
              <a:gd name="T17" fmla="*/ 75 w 75"/>
              <a:gd name="T18" fmla="*/ 137 h 1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" h="137">
                <a:moveTo>
                  <a:pt x="0" y="136"/>
                </a:moveTo>
                <a:lnTo>
                  <a:pt x="0" y="40"/>
                </a:lnTo>
                <a:lnTo>
                  <a:pt x="74" y="0"/>
                </a:lnTo>
                <a:lnTo>
                  <a:pt x="74" y="136"/>
                </a:lnTo>
                <a:lnTo>
                  <a:pt x="0" y="136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37"/>
          <p:cNvSpPr>
            <a:spLocks/>
          </p:cNvSpPr>
          <p:nvPr/>
        </p:nvSpPr>
        <p:spPr bwMode="auto">
          <a:xfrm>
            <a:off x="7747000" y="5829300"/>
            <a:ext cx="115888" cy="217488"/>
          </a:xfrm>
          <a:custGeom>
            <a:avLst/>
            <a:gdLst>
              <a:gd name="T0" fmla="*/ 0 w 84"/>
              <a:gd name="T1" fmla="*/ 2147483646 h 146"/>
              <a:gd name="T2" fmla="*/ 0 w 84"/>
              <a:gd name="T3" fmla="*/ 2147483646 h 146"/>
              <a:gd name="T4" fmla="*/ 2147483646 w 84"/>
              <a:gd name="T5" fmla="*/ 0 h 146"/>
              <a:gd name="T6" fmla="*/ 2147483646 w 84"/>
              <a:gd name="T7" fmla="*/ 2147483646 h 146"/>
              <a:gd name="T8" fmla="*/ 0 w 84"/>
              <a:gd name="T9" fmla="*/ 2147483646 h 146"/>
              <a:gd name="T10" fmla="*/ 0 w 84"/>
              <a:gd name="T11" fmla="*/ 2147483646 h 146"/>
              <a:gd name="T12" fmla="*/ 2147483646 w 84"/>
              <a:gd name="T13" fmla="*/ 0 h 146"/>
              <a:gd name="T14" fmla="*/ 2147483646 w 84"/>
              <a:gd name="T15" fmla="*/ 2147483646 h 146"/>
              <a:gd name="T16" fmla="*/ 0 w 84"/>
              <a:gd name="T17" fmla="*/ 2147483646 h 1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4"/>
              <a:gd name="T28" fmla="*/ 0 h 146"/>
              <a:gd name="T29" fmla="*/ 84 w 84"/>
              <a:gd name="T30" fmla="*/ 146 h 14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4" h="146">
                <a:moveTo>
                  <a:pt x="0" y="145"/>
                </a:moveTo>
                <a:lnTo>
                  <a:pt x="0" y="43"/>
                </a:lnTo>
                <a:lnTo>
                  <a:pt x="83" y="0"/>
                </a:lnTo>
                <a:lnTo>
                  <a:pt x="83" y="145"/>
                </a:lnTo>
                <a:lnTo>
                  <a:pt x="0" y="145"/>
                </a:lnTo>
                <a:lnTo>
                  <a:pt x="0" y="43"/>
                </a:lnTo>
                <a:lnTo>
                  <a:pt x="83" y="0"/>
                </a:lnTo>
                <a:lnTo>
                  <a:pt x="83" y="145"/>
                </a:lnTo>
                <a:lnTo>
                  <a:pt x="0" y="14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38"/>
          <p:cNvSpPr>
            <a:spLocks/>
          </p:cNvSpPr>
          <p:nvPr/>
        </p:nvSpPr>
        <p:spPr bwMode="auto">
          <a:xfrm>
            <a:off x="7874000" y="5829300"/>
            <a:ext cx="103188" cy="204788"/>
          </a:xfrm>
          <a:custGeom>
            <a:avLst/>
            <a:gdLst>
              <a:gd name="T0" fmla="*/ 0 w 75"/>
              <a:gd name="T1" fmla="*/ 2147483646 h 137"/>
              <a:gd name="T2" fmla="*/ 0 w 75"/>
              <a:gd name="T3" fmla="*/ 2147483646 h 137"/>
              <a:gd name="T4" fmla="*/ 2147483646 w 75"/>
              <a:gd name="T5" fmla="*/ 0 h 137"/>
              <a:gd name="T6" fmla="*/ 2147483646 w 75"/>
              <a:gd name="T7" fmla="*/ 2147483646 h 137"/>
              <a:gd name="T8" fmla="*/ 0 w 75"/>
              <a:gd name="T9" fmla="*/ 2147483646 h 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5"/>
              <a:gd name="T16" fmla="*/ 0 h 137"/>
              <a:gd name="T17" fmla="*/ 75 w 75"/>
              <a:gd name="T18" fmla="*/ 137 h 1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5" h="137">
                <a:moveTo>
                  <a:pt x="0" y="136"/>
                </a:moveTo>
                <a:lnTo>
                  <a:pt x="0" y="40"/>
                </a:lnTo>
                <a:lnTo>
                  <a:pt x="74" y="0"/>
                </a:lnTo>
                <a:lnTo>
                  <a:pt x="74" y="136"/>
                </a:lnTo>
                <a:lnTo>
                  <a:pt x="0" y="136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Freeform 39"/>
          <p:cNvSpPr>
            <a:spLocks/>
          </p:cNvSpPr>
          <p:nvPr/>
        </p:nvSpPr>
        <p:spPr bwMode="auto">
          <a:xfrm>
            <a:off x="7874000" y="5829300"/>
            <a:ext cx="115888" cy="217488"/>
          </a:xfrm>
          <a:custGeom>
            <a:avLst/>
            <a:gdLst>
              <a:gd name="T0" fmla="*/ 0 w 84"/>
              <a:gd name="T1" fmla="*/ 2147483646 h 146"/>
              <a:gd name="T2" fmla="*/ 0 w 84"/>
              <a:gd name="T3" fmla="*/ 2147483646 h 146"/>
              <a:gd name="T4" fmla="*/ 2147483646 w 84"/>
              <a:gd name="T5" fmla="*/ 0 h 146"/>
              <a:gd name="T6" fmla="*/ 2147483646 w 84"/>
              <a:gd name="T7" fmla="*/ 2147483646 h 146"/>
              <a:gd name="T8" fmla="*/ 0 w 84"/>
              <a:gd name="T9" fmla="*/ 2147483646 h 146"/>
              <a:gd name="T10" fmla="*/ 0 w 84"/>
              <a:gd name="T11" fmla="*/ 2147483646 h 146"/>
              <a:gd name="T12" fmla="*/ 2147483646 w 84"/>
              <a:gd name="T13" fmla="*/ 0 h 146"/>
              <a:gd name="T14" fmla="*/ 2147483646 w 84"/>
              <a:gd name="T15" fmla="*/ 2147483646 h 146"/>
              <a:gd name="T16" fmla="*/ 0 w 84"/>
              <a:gd name="T17" fmla="*/ 2147483646 h 1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84"/>
              <a:gd name="T28" fmla="*/ 0 h 146"/>
              <a:gd name="T29" fmla="*/ 84 w 84"/>
              <a:gd name="T30" fmla="*/ 146 h 14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84" h="146">
                <a:moveTo>
                  <a:pt x="0" y="145"/>
                </a:moveTo>
                <a:lnTo>
                  <a:pt x="0" y="43"/>
                </a:lnTo>
                <a:lnTo>
                  <a:pt x="83" y="0"/>
                </a:lnTo>
                <a:lnTo>
                  <a:pt x="83" y="145"/>
                </a:lnTo>
                <a:lnTo>
                  <a:pt x="0" y="145"/>
                </a:lnTo>
                <a:lnTo>
                  <a:pt x="0" y="43"/>
                </a:lnTo>
                <a:lnTo>
                  <a:pt x="83" y="0"/>
                </a:lnTo>
                <a:lnTo>
                  <a:pt x="83" y="145"/>
                </a:lnTo>
                <a:lnTo>
                  <a:pt x="0" y="14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Freeform 40"/>
          <p:cNvSpPr>
            <a:spLocks/>
          </p:cNvSpPr>
          <p:nvPr/>
        </p:nvSpPr>
        <p:spPr bwMode="auto">
          <a:xfrm>
            <a:off x="8001000" y="5829300"/>
            <a:ext cx="115888" cy="204788"/>
          </a:xfrm>
          <a:custGeom>
            <a:avLst/>
            <a:gdLst>
              <a:gd name="T0" fmla="*/ 0 w 84"/>
              <a:gd name="T1" fmla="*/ 2147483646 h 137"/>
              <a:gd name="T2" fmla="*/ 0 w 84"/>
              <a:gd name="T3" fmla="*/ 2147483646 h 137"/>
              <a:gd name="T4" fmla="*/ 2147483646 w 84"/>
              <a:gd name="T5" fmla="*/ 0 h 137"/>
              <a:gd name="T6" fmla="*/ 2147483646 w 84"/>
              <a:gd name="T7" fmla="*/ 2147483646 h 137"/>
              <a:gd name="T8" fmla="*/ 0 w 84"/>
              <a:gd name="T9" fmla="*/ 2147483646 h 1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4"/>
              <a:gd name="T16" fmla="*/ 0 h 137"/>
              <a:gd name="T17" fmla="*/ 84 w 84"/>
              <a:gd name="T18" fmla="*/ 137 h 1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4" h="137">
                <a:moveTo>
                  <a:pt x="0" y="136"/>
                </a:moveTo>
                <a:lnTo>
                  <a:pt x="0" y="40"/>
                </a:lnTo>
                <a:lnTo>
                  <a:pt x="83" y="0"/>
                </a:lnTo>
                <a:lnTo>
                  <a:pt x="83" y="136"/>
                </a:lnTo>
                <a:lnTo>
                  <a:pt x="0" y="136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1" name="Freeform 41"/>
          <p:cNvSpPr>
            <a:spLocks/>
          </p:cNvSpPr>
          <p:nvPr/>
        </p:nvSpPr>
        <p:spPr bwMode="auto">
          <a:xfrm>
            <a:off x="8001000" y="5829300"/>
            <a:ext cx="128588" cy="217488"/>
          </a:xfrm>
          <a:custGeom>
            <a:avLst/>
            <a:gdLst>
              <a:gd name="T0" fmla="*/ 0 w 93"/>
              <a:gd name="T1" fmla="*/ 2147483646 h 146"/>
              <a:gd name="T2" fmla="*/ 0 w 93"/>
              <a:gd name="T3" fmla="*/ 2147483646 h 146"/>
              <a:gd name="T4" fmla="*/ 2147483646 w 93"/>
              <a:gd name="T5" fmla="*/ 0 h 146"/>
              <a:gd name="T6" fmla="*/ 2147483646 w 93"/>
              <a:gd name="T7" fmla="*/ 2147483646 h 146"/>
              <a:gd name="T8" fmla="*/ 0 w 93"/>
              <a:gd name="T9" fmla="*/ 2147483646 h 146"/>
              <a:gd name="T10" fmla="*/ 0 w 93"/>
              <a:gd name="T11" fmla="*/ 2147483646 h 146"/>
              <a:gd name="T12" fmla="*/ 2147483646 w 93"/>
              <a:gd name="T13" fmla="*/ 0 h 146"/>
              <a:gd name="T14" fmla="*/ 2147483646 w 93"/>
              <a:gd name="T15" fmla="*/ 2147483646 h 146"/>
              <a:gd name="T16" fmla="*/ 0 w 93"/>
              <a:gd name="T17" fmla="*/ 2147483646 h 1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93"/>
              <a:gd name="T28" fmla="*/ 0 h 146"/>
              <a:gd name="T29" fmla="*/ 93 w 93"/>
              <a:gd name="T30" fmla="*/ 146 h 14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93" h="146">
                <a:moveTo>
                  <a:pt x="0" y="145"/>
                </a:moveTo>
                <a:lnTo>
                  <a:pt x="0" y="43"/>
                </a:lnTo>
                <a:lnTo>
                  <a:pt x="92" y="0"/>
                </a:lnTo>
                <a:lnTo>
                  <a:pt x="92" y="145"/>
                </a:lnTo>
                <a:lnTo>
                  <a:pt x="0" y="145"/>
                </a:lnTo>
                <a:lnTo>
                  <a:pt x="0" y="43"/>
                </a:lnTo>
                <a:lnTo>
                  <a:pt x="92" y="0"/>
                </a:lnTo>
                <a:lnTo>
                  <a:pt x="92" y="145"/>
                </a:lnTo>
                <a:lnTo>
                  <a:pt x="0" y="145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Rectangle 42"/>
          <p:cNvSpPr>
            <a:spLocks noChangeArrowheads="1"/>
          </p:cNvSpPr>
          <p:nvPr/>
        </p:nvSpPr>
        <p:spPr bwMode="auto">
          <a:xfrm>
            <a:off x="8058150" y="5734050"/>
            <a:ext cx="25400" cy="241300"/>
          </a:xfrm>
          <a:prstGeom prst="rect">
            <a:avLst/>
          </a:prstGeom>
          <a:solidFill>
            <a:srgbClr val="0000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73" name="Freeform 43"/>
          <p:cNvSpPr>
            <a:spLocks/>
          </p:cNvSpPr>
          <p:nvPr/>
        </p:nvSpPr>
        <p:spPr bwMode="auto">
          <a:xfrm>
            <a:off x="7759700" y="5676900"/>
            <a:ext cx="331788" cy="65088"/>
          </a:xfrm>
          <a:custGeom>
            <a:avLst/>
            <a:gdLst>
              <a:gd name="T0" fmla="*/ 0 w 240"/>
              <a:gd name="T1" fmla="*/ 2147483646 h 44"/>
              <a:gd name="T2" fmla="*/ 2147483646 w 240"/>
              <a:gd name="T3" fmla="*/ 0 h 44"/>
              <a:gd name="T4" fmla="*/ 2147483646 w 240"/>
              <a:gd name="T5" fmla="*/ 2147483646 h 44"/>
              <a:gd name="T6" fmla="*/ 2147483646 w 240"/>
              <a:gd name="T7" fmla="*/ 0 h 44"/>
              <a:gd name="T8" fmla="*/ 2147483646 w 240"/>
              <a:gd name="T9" fmla="*/ 2147483646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44"/>
              <a:gd name="T17" fmla="*/ 240 w 240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44">
                <a:moveTo>
                  <a:pt x="0" y="17"/>
                </a:moveTo>
                <a:lnTo>
                  <a:pt x="37" y="0"/>
                </a:lnTo>
                <a:lnTo>
                  <a:pt x="110" y="43"/>
                </a:lnTo>
                <a:lnTo>
                  <a:pt x="175" y="0"/>
                </a:lnTo>
                <a:lnTo>
                  <a:pt x="239" y="17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Freeform 44"/>
          <p:cNvSpPr>
            <a:spLocks/>
          </p:cNvSpPr>
          <p:nvPr/>
        </p:nvSpPr>
        <p:spPr bwMode="auto">
          <a:xfrm>
            <a:off x="7747000" y="5676900"/>
            <a:ext cx="331788" cy="39688"/>
          </a:xfrm>
          <a:custGeom>
            <a:avLst/>
            <a:gdLst>
              <a:gd name="T0" fmla="*/ 0 w 240"/>
              <a:gd name="T1" fmla="*/ 2147483646 h 27"/>
              <a:gd name="T2" fmla="*/ 2147483646 w 240"/>
              <a:gd name="T3" fmla="*/ 2147483646 h 27"/>
              <a:gd name="T4" fmla="*/ 2147483646 w 240"/>
              <a:gd name="T5" fmla="*/ 0 h 27"/>
              <a:gd name="T6" fmla="*/ 2147483646 w 240"/>
              <a:gd name="T7" fmla="*/ 0 h 27"/>
              <a:gd name="T8" fmla="*/ 2147483646 w 240"/>
              <a:gd name="T9" fmla="*/ 2147483646 h 27"/>
              <a:gd name="T10" fmla="*/ 2147483646 w 240"/>
              <a:gd name="T11" fmla="*/ 2147483646 h 27"/>
              <a:gd name="T12" fmla="*/ 2147483646 w 240"/>
              <a:gd name="T13" fmla="*/ 2147483646 h 27"/>
              <a:gd name="T14" fmla="*/ 2147483646 w 240"/>
              <a:gd name="T15" fmla="*/ 2147483646 h 27"/>
              <a:gd name="T16" fmla="*/ 2147483646 w 240"/>
              <a:gd name="T17" fmla="*/ 2147483646 h 27"/>
              <a:gd name="T18" fmla="*/ 2147483646 w 240"/>
              <a:gd name="T19" fmla="*/ 2147483646 h 27"/>
              <a:gd name="T20" fmla="*/ 2147483646 w 240"/>
              <a:gd name="T21" fmla="*/ 2147483646 h 27"/>
              <a:gd name="T22" fmla="*/ 2147483646 w 240"/>
              <a:gd name="T23" fmla="*/ 2147483646 h 27"/>
              <a:gd name="T24" fmla="*/ 2147483646 w 240"/>
              <a:gd name="T25" fmla="*/ 0 h 27"/>
              <a:gd name="T26" fmla="*/ 2147483646 w 240"/>
              <a:gd name="T27" fmla="*/ 0 h 27"/>
              <a:gd name="T28" fmla="*/ 2147483646 w 240"/>
              <a:gd name="T29" fmla="*/ 2147483646 h 27"/>
              <a:gd name="T30" fmla="*/ 2147483646 w 240"/>
              <a:gd name="T31" fmla="*/ 2147483646 h 2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40"/>
              <a:gd name="T49" fmla="*/ 0 h 27"/>
              <a:gd name="T50" fmla="*/ 240 w 240"/>
              <a:gd name="T51" fmla="*/ 27 h 2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40" h="27">
                <a:moveTo>
                  <a:pt x="0" y="9"/>
                </a:moveTo>
                <a:lnTo>
                  <a:pt x="9" y="9"/>
                </a:lnTo>
                <a:lnTo>
                  <a:pt x="28" y="0"/>
                </a:lnTo>
                <a:lnTo>
                  <a:pt x="46" y="0"/>
                </a:lnTo>
                <a:lnTo>
                  <a:pt x="64" y="9"/>
                </a:lnTo>
                <a:lnTo>
                  <a:pt x="74" y="9"/>
                </a:lnTo>
                <a:lnTo>
                  <a:pt x="83" y="17"/>
                </a:lnTo>
                <a:lnTo>
                  <a:pt x="101" y="26"/>
                </a:lnTo>
                <a:lnTo>
                  <a:pt x="110" y="26"/>
                </a:lnTo>
                <a:lnTo>
                  <a:pt x="129" y="17"/>
                </a:lnTo>
                <a:lnTo>
                  <a:pt x="138" y="9"/>
                </a:lnTo>
                <a:lnTo>
                  <a:pt x="147" y="9"/>
                </a:lnTo>
                <a:lnTo>
                  <a:pt x="165" y="0"/>
                </a:lnTo>
                <a:lnTo>
                  <a:pt x="193" y="0"/>
                </a:lnTo>
                <a:lnTo>
                  <a:pt x="230" y="9"/>
                </a:lnTo>
                <a:lnTo>
                  <a:pt x="239" y="9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675" name="Group 45"/>
          <p:cNvGrpSpPr>
            <a:grpSpLocks/>
          </p:cNvGrpSpPr>
          <p:nvPr/>
        </p:nvGrpSpPr>
        <p:grpSpPr bwMode="auto">
          <a:xfrm>
            <a:off x="7353300" y="5676900"/>
            <a:ext cx="179388" cy="357188"/>
            <a:chOff x="5327" y="3814"/>
            <a:chExt cx="130" cy="240"/>
          </a:xfrm>
        </p:grpSpPr>
        <p:sp>
          <p:nvSpPr>
            <p:cNvPr id="27709" name="Oval 46"/>
            <p:cNvSpPr>
              <a:spLocks noChangeArrowheads="1"/>
            </p:cNvSpPr>
            <p:nvPr/>
          </p:nvSpPr>
          <p:spPr bwMode="auto">
            <a:xfrm>
              <a:off x="5354" y="3814"/>
              <a:ext cx="65" cy="5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10" name="Oval 47"/>
            <p:cNvSpPr>
              <a:spLocks noChangeArrowheads="1"/>
            </p:cNvSpPr>
            <p:nvPr/>
          </p:nvSpPr>
          <p:spPr bwMode="auto">
            <a:xfrm>
              <a:off x="5353" y="3814"/>
              <a:ext cx="67" cy="52"/>
            </a:xfrm>
            <a:prstGeom prst="ellips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27711" name="Freeform 48"/>
            <p:cNvSpPr>
              <a:spLocks/>
            </p:cNvSpPr>
            <p:nvPr/>
          </p:nvSpPr>
          <p:spPr bwMode="auto">
            <a:xfrm>
              <a:off x="5345" y="3883"/>
              <a:ext cx="47" cy="171"/>
            </a:xfrm>
            <a:custGeom>
              <a:avLst/>
              <a:gdLst>
                <a:gd name="T0" fmla="*/ 46 w 47"/>
                <a:gd name="T1" fmla="*/ 0 h 171"/>
                <a:gd name="T2" fmla="*/ 46 w 47"/>
                <a:gd name="T3" fmla="*/ 94 h 171"/>
                <a:gd name="T4" fmla="*/ 0 w 47"/>
                <a:gd name="T5" fmla="*/ 170 h 171"/>
                <a:gd name="T6" fmla="*/ 0 60000 65536"/>
                <a:gd name="T7" fmla="*/ 0 60000 65536"/>
                <a:gd name="T8" fmla="*/ 0 60000 65536"/>
                <a:gd name="T9" fmla="*/ 0 w 47"/>
                <a:gd name="T10" fmla="*/ 0 h 171"/>
                <a:gd name="T11" fmla="*/ 47 w 47"/>
                <a:gd name="T12" fmla="*/ 171 h 17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7" h="171">
                  <a:moveTo>
                    <a:pt x="46" y="0"/>
                  </a:moveTo>
                  <a:lnTo>
                    <a:pt x="46" y="94"/>
                  </a:lnTo>
                  <a:lnTo>
                    <a:pt x="0" y="17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12" name="Line 49"/>
            <p:cNvSpPr>
              <a:spLocks noChangeShapeType="1"/>
            </p:cNvSpPr>
            <p:nvPr/>
          </p:nvSpPr>
          <p:spPr bwMode="auto">
            <a:xfrm>
              <a:off x="5390" y="3976"/>
              <a:ext cx="48" cy="7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13" name="Freeform 50"/>
            <p:cNvSpPr>
              <a:spLocks/>
            </p:cNvSpPr>
            <p:nvPr/>
          </p:nvSpPr>
          <p:spPr bwMode="auto">
            <a:xfrm>
              <a:off x="5327" y="3908"/>
              <a:ext cx="130" cy="18"/>
            </a:xfrm>
            <a:custGeom>
              <a:avLst/>
              <a:gdLst>
                <a:gd name="T0" fmla="*/ 0 w 130"/>
                <a:gd name="T1" fmla="*/ 0 h 18"/>
                <a:gd name="T2" fmla="*/ 65 w 130"/>
                <a:gd name="T3" fmla="*/ 17 h 18"/>
                <a:gd name="T4" fmla="*/ 129 w 130"/>
                <a:gd name="T5" fmla="*/ 0 h 18"/>
                <a:gd name="T6" fmla="*/ 0 60000 65536"/>
                <a:gd name="T7" fmla="*/ 0 60000 65536"/>
                <a:gd name="T8" fmla="*/ 0 60000 65536"/>
                <a:gd name="T9" fmla="*/ 0 w 130"/>
                <a:gd name="T10" fmla="*/ 0 h 18"/>
                <a:gd name="T11" fmla="*/ 130 w 130"/>
                <a:gd name="T12" fmla="*/ 18 h 1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0" h="18">
                  <a:moveTo>
                    <a:pt x="0" y="0"/>
                  </a:moveTo>
                  <a:lnTo>
                    <a:pt x="65" y="17"/>
                  </a:lnTo>
                  <a:lnTo>
                    <a:pt x="129" y="0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76" name="Oval 51"/>
          <p:cNvSpPr>
            <a:spLocks noChangeArrowheads="1"/>
          </p:cNvSpPr>
          <p:nvPr/>
        </p:nvSpPr>
        <p:spPr bwMode="auto">
          <a:xfrm>
            <a:off x="1562100" y="5676900"/>
            <a:ext cx="381000" cy="39370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77" name="Oval 52"/>
          <p:cNvSpPr>
            <a:spLocks noChangeArrowheads="1"/>
          </p:cNvSpPr>
          <p:nvPr/>
        </p:nvSpPr>
        <p:spPr bwMode="auto">
          <a:xfrm>
            <a:off x="1560513" y="5676900"/>
            <a:ext cx="384175" cy="393700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78" name="Oval 53"/>
          <p:cNvSpPr>
            <a:spLocks noChangeArrowheads="1"/>
          </p:cNvSpPr>
          <p:nvPr/>
        </p:nvSpPr>
        <p:spPr bwMode="auto">
          <a:xfrm>
            <a:off x="1612900" y="5727700"/>
            <a:ext cx="279400" cy="29210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79" name="Oval 54"/>
          <p:cNvSpPr>
            <a:spLocks noChangeArrowheads="1"/>
          </p:cNvSpPr>
          <p:nvPr/>
        </p:nvSpPr>
        <p:spPr bwMode="auto">
          <a:xfrm>
            <a:off x="1611313" y="5727700"/>
            <a:ext cx="282575" cy="292100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80" name="Oval 55"/>
          <p:cNvSpPr>
            <a:spLocks noChangeArrowheads="1"/>
          </p:cNvSpPr>
          <p:nvPr/>
        </p:nvSpPr>
        <p:spPr bwMode="auto">
          <a:xfrm>
            <a:off x="1663700" y="5791200"/>
            <a:ext cx="177800" cy="177800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81" name="Oval 56"/>
          <p:cNvSpPr>
            <a:spLocks noChangeArrowheads="1"/>
          </p:cNvSpPr>
          <p:nvPr/>
        </p:nvSpPr>
        <p:spPr bwMode="auto">
          <a:xfrm>
            <a:off x="1662113" y="5791200"/>
            <a:ext cx="180975" cy="177800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82" name="Oval 57"/>
          <p:cNvSpPr>
            <a:spLocks noChangeArrowheads="1"/>
          </p:cNvSpPr>
          <p:nvPr/>
        </p:nvSpPr>
        <p:spPr bwMode="auto">
          <a:xfrm>
            <a:off x="1714500" y="5829300"/>
            <a:ext cx="76200" cy="8890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83" name="Oval 58"/>
          <p:cNvSpPr>
            <a:spLocks noChangeArrowheads="1"/>
          </p:cNvSpPr>
          <p:nvPr/>
        </p:nvSpPr>
        <p:spPr bwMode="auto">
          <a:xfrm>
            <a:off x="1712913" y="5827713"/>
            <a:ext cx="79375" cy="90487"/>
          </a:xfrm>
          <a:prstGeom prst="ellips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grpSp>
        <p:nvGrpSpPr>
          <p:cNvPr id="27684" name="Group 59"/>
          <p:cNvGrpSpPr>
            <a:grpSpLocks/>
          </p:cNvGrpSpPr>
          <p:nvPr/>
        </p:nvGrpSpPr>
        <p:grpSpPr bwMode="auto">
          <a:xfrm>
            <a:off x="3973513" y="5651500"/>
            <a:ext cx="1028700" cy="407988"/>
            <a:chOff x="2878" y="3797"/>
            <a:chExt cx="746" cy="274"/>
          </a:xfrm>
        </p:grpSpPr>
        <p:sp>
          <p:nvSpPr>
            <p:cNvPr id="27694" name="Freeform 60"/>
            <p:cNvSpPr>
              <a:spLocks/>
            </p:cNvSpPr>
            <p:nvPr/>
          </p:nvSpPr>
          <p:spPr bwMode="auto">
            <a:xfrm>
              <a:off x="3100" y="3823"/>
              <a:ext cx="333" cy="248"/>
            </a:xfrm>
            <a:custGeom>
              <a:avLst/>
              <a:gdLst>
                <a:gd name="T0" fmla="*/ 0 w 333"/>
                <a:gd name="T1" fmla="*/ 247 h 248"/>
                <a:gd name="T2" fmla="*/ 166 w 333"/>
                <a:gd name="T3" fmla="*/ 0 h 248"/>
                <a:gd name="T4" fmla="*/ 332 w 333"/>
                <a:gd name="T5" fmla="*/ 247 h 248"/>
                <a:gd name="T6" fmla="*/ 0 w 333"/>
                <a:gd name="T7" fmla="*/ 247 h 2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3"/>
                <a:gd name="T13" fmla="*/ 0 h 248"/>
                <a:gd name="T14" fmla="*/ 333 w 333"/>
                <a:gd name="T15" fmla="*/ 248 h 2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3" h="248">
                  <a:moveTo>
                    <a:pt x="0" y="247"/>
                  </a:moveTo>
                  <a:lnTo>
                    <a:pt x="166" y="0"/>
                  </a:lnTo>
                  <a:lnTo>
                    <a:pt x="332" y="247"/>
                  </a:lnTo>
                  <a:lnTo>
                    <a:pt x="0" y="247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Freeform 61"/>
            <p:cNvSpPr>
              <a:spLocks/>
            </p:cNvSpPr>
            <p:nvPr/>
          </p:nvSpPr>
          <p:spPr bwMode="auto">
            <a:xfrm>
              <a:off x="3091" y="3814"/>
              <a:ext cx="332" cy="249"/>
            </a:xfrm>
            <a:custGeom>
              <a:avLst/>
              <a:gdLst>
                <a:gd name="T0" fmla="*/ 0 w 332"/>
                <a:gd name="T1" fmla="*/ 248 h 249"/>
                <a:gd name="T2" fmla="*/ 166 w 332"/>
                <a:gd name="T3" fmla="*/ 0 h 249"/>
                <a:gd name="T4" fmla="*/ 331 w 332"/>
                <a:gd name="T5" fmla="*/ 248 h 249"/>
                <a:gd name="T6" fmla="*/ 0 w 332"/>
                <a:gd name="T7" fmla="*/ 248 h 24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2"/>
                <a:gd name="T13" fmla="*/ 0 h 249"/>
                <a:gd name="T14" fmla="*/ 332 w 332"/>
                <a:gd name="T15" fmla="*/ 249 h 24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2" h="249">
                  <a:moveTo>
                    <a:pt x="0" y="248"/>
                  </a:moveTo>
                  <a:lnTo>
                    <a:pt x="166" y="0"/>
                  </a:lnTo>
                  <a:lnTo>
                    <a:pt x="331" y="248"/>
                  </a:lnTo>
                  <a:lnTo>
                    <a:pt x="0" y="248"/>
                  </a:lnTo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96" name="Group 62"/>
            <p:cNvGrpSpPr>
              <a:grpSpLocks/>
            </p:cNvGrpSpPr>
            <p:nvPr/>
          </p:nvGrpSpPr>
          <p:grpSpPr bwMode="auto">
            <a:xfrm>
              <a:off x="3376" y="3797"/>
              <a:ext cx="156" cy="104"/>
              <a:chOff x="3376" y="3797"/>
              <a:chExt cx="156" cy="104"/>
            </a:xfrm>
          </p:grpSpPr>
          <p:sp>
            <p:nvSpPr>
              <p:cNvPr id="27707" name="Freeform 63"/>
              <p:cNvSpPr>
                <a:spLocks/>
              </p:cNvSpPr>
              <p:nvPr/>
            </p:nvSpPr>
            <p:spPr bwMode="auto">
              <a:xfrm>
                <a:off x="3376" y="3840"/>
                <a:ext cx="66" cy="61"/>
              </a:xfrm>
              <a:custGeom>
                <a:avLst/>
                <a:gdLst>
                  <a:gd name="T0" fmla="*/ 0 w 66"/>
                  <a:gd name="T1" fmla="*/ 60 h 61"/>
                  <a:gd name="T2" fmla="*/ 16 w 66"/>
                  <a:gd name="T3" fmla="*/ 0 h 61"/>
                  <a:gd name="T4" fmla="*/ 41 w 66"/>
                  <a:gd name="T5" fmla="*/ 30 h 61"/>
                  <a:gd name="T6" fmla="*/ 65 w 66"/>
                  <a:gd name="T7" fmla="*/ 53 h 61"/>
                  <a:gd name="T8" fmla="*/ 0 w 66"/>
                  <a:gd name="T9" fmla="*/ 60 h 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6"/>
                  <a:gd name="T16" fmla="*/ 0 h 61"/>
                  <a:gd name="T17" fmla="*/ 66 w 66"/>
                  <a:gd name="T18" fmla="*/ 61 h 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6" h="61">
                    <a:moveTo>
                      <a:pt x="0" y="60"/>
                    </a:moveTo>
                    <a:lnTo>
                      <a:pt x="16" y="0"/>
                    </a:lnTo>
                    <a:lnTo>
                      <a:pt x="41" y="30"/>
                    </a:lnTo>
                    <a:lnTo>
                      <a:pt x="65" y="53"/>
                    </a:lnTo>
                    <a:lnTo>
                      <a:pt x="0" y="6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8" name="Line 64"/>
              <p:cNvSpPr>
                <a:spLocks noChangeShapeType="1"/>
              </p:cNvSpPr>
              <p:nvPr/>
            </p:nvSpPr>
            <p:spPr bwMode="auto">
              <a:xfrm flipH="1">
                <a:off x="3405" y="3797"/>
                <a:ext cx="127" cy="78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97" name="Group 65"/>
            <p:cNvGrpSpPr>
              <a:grpSpLocks/>
            </p:cNvGrpSpPr>
            <p:nvPr/>
          </p:nvGrpSpPr>
          <p:grpSpPr bwMode="auto">
            <a:xfrm>
              <a:off x="3422" y="3959"/>
              <a:ext cx="202" cy="61"/>
              <a:chOff x="3422" y="3959"/>
              <a:chExt cx="202" cy="61"/>
            </a:xfrm>
          </p:grpSpPr>
          <p:sp>
            <p:nvSpPr>
              <p:cNvPr id="27705" name="Freeform 66"/>
              <p:cNvSpPr>
                <a:spLocks/>
              </p:cNvSpPr>
              <p:nvPr/>
            </p:nvSpPr>
            <p:spPr bwMode="auto">
              <a:xfrm>
                <a:off x="3422" y="3959"/>
                <a:ext cx="47" cy="61"/>
              </a:xfrm>
              <a:custGeom>
                <a:avLst/>
                <a:gdLst>
                  <a:gd name="T0" fmla="*/ 0 w 47"/>
                  <a:gd name="T1" fmla="*/ 30 h 61"/>
                  <a:gd name="T2" fmla="*/ 46 w 47"/>
                  <a:gd name="T3" fmla="*/ 0 h 61"/>
                  <a:gd name="T4" fmla="*/ 46 w 47"/>
                  <a:gd name="T5" fmla="*/ 30 h 61"/>
                  <a:gd name="T6" fmla="*/ 46 w 47"/>
                  <a:gd name="T7" fmla="*/ 60 h 61"/>
                  <a:gd name="T8" fmla="*/ 0 w 47"/>
                  <a:gd name="T9" fmla="*/ 30 h 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61"/>
                  <a:gd name="T17" fmla="*/ 47 w 47"/>
                  <a:gd name="T18" fmla="*/ 61 h 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61">
                    <a:moveTo>
                      <a:pt x="0" y="30"/>
                    </a:moveTo>
                    <a:lnTo>
                      <a:pt x="46" y="0"/>
                    </a:lnTo>
                    <a:lnTo>
                      <a:pt x="46" y="30"/>
                    </a:lnTo>
                    <a:lnTo>
                      <a:pt x="46" y="60"/>
                    </a:lnTo>
                    <a:lnTo>
                      <a:pt x="0" y="3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06" name="Line 67"/>
              <p:cNvSpPr>
                <a:spLocks noChangeShapeType="1"/>
              </p:cNvSpPr>
              <p:nvPr/>
            </p:nvSpPr>
            <p:spPr bwMode="auto">
              <a:xfrm flipH="1">
                <a:off x="3460" y="3994"/>
                <a:ext cx="164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698" name="Group 68"/>
            <p:cNvGrpSpPr>
              <a:grpSpLocks/>
            </p:cNvGrpSpPr>
            <p:nvPr/>
          </p:nvGrpSpPr>
          <p:grpSpPr bwMode="auto">
            <a:xfrm>
              <a:off x="2878" y="3797"/>
              <a:ext cx="233" cy="223"/>
              <a:chOff x="2878" y="3797"/>
              <a:chExt cx="233" cy="223"/>
            </a:xfrm>
          </p:grpSpPr>
          <p:grpSp>
            <p:nvGrpSpPr>
              <p:cNvPr id="27699" name="Group 69"/>
              <p:cNvGrpSpPr>
                <a:grpSpLocks/>
              </p:cNvGrpSpPr>
              <p:nvPr/>
            </p:nvGrpSpPr>
            <p:grpSpPr bwMode="auto">
              <a:xfrm>
                <a:off x="2980" y="3797"/>
                <a:ext cx="131" cy="104"/>
                <a:chOff x="2980" y="3797"/>
                <a:chExt cx="131" cy="104"/>
              </a:xfrm>
            </p:grpSpPr>
            <p:sp>
              <p:nvSpPr>
                <p:cNvPr id="27703" name="Freeform 70"/>
                <p:cNvSpPr>
                  <a:spLocks/>
                </p:cNvSpPr>
                <p:nvPr/>
              </p:nvSpPr>
              <p:spPr bwMode="auto">
                <a:xfrm>
                  <a:off x="3045" y="3849"/>
                  <a:ext cx="66" cy="52"/>
                </a:xfrm>
                <a:custGeom>
                  <a:avLst/>
                  <a:gdLst>
                    <a:gd name="T0" fmla="*/ 65 w 66"/>
                    <a:gd name="T1" fmla="*/ 51 h 52"/>
                    <a:gd name="T2" fmla="*/ 49 w 66"/>
                    <a:gd name="T3" fmla="*/ 0 h 52"/>
                    <a:gd name="T4" fmla="*/ 24 w 66"/>
                    <a:gd name="T5" fmla="*/ 22 h 52"/>
                    <a:gd name="T6" fmla="*/ 0 w 66"/>
                    <a:gd name="T7" fmla="*/ 44 h 52"/>
                    <a:gd name="T8" fmla="*/ 65 w 66"/>
                    <a:gd name="T9" fmla="*/ 51 h 5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6"/>
                    <a:gd name="T16" fmla="*/ 0 h 52"/>
                    <a:gd name="T17" fmla="*/ 66 w 66"/>
                    <a:gd name="T18" fmla="*/ 52 h 5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6" h="52">
                      <a:moveTo>
                        <a:pt x="65" y="51"/>
                      </a:moveTo>
                      <a:lnTo>
                        <a:pt x="49" y="0"/>
                      </a:lnTo>
                      <a:lnTo>
                        <a:pt x="24" y="22"/>
                      </a:lnTo>
                      <a:lnTo>
                        <a:pt x="0" y="44"/>
                      </a:lnTo>
                      <a:lnTo>
                        <a:pt x="65" y="51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04" name="Line 71"/>
                <p:cNvSpPr>
                  <a:spLocks noChangeShapeType="1"/>
                </p:cNvSpPr>
                <p:nvPr/>
              </p:nvSpPr>
              <p:spPr bwMode="auto">
                <a:xfrm>
                  <a:off x="2980" y="3797"/>
                  <a:ext cx="94" cy="78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7700" name="Group 72"/>
              <p:cNvGrpSpPr>
                <a:grpSpLocks/>
              </p:cNvGrpSpPr>
              <p:nvPr/>
            </p:nvGrpSpPr>
            <p:grpSpPr bwMode="auto">
              <a:xfrm>
                <a:off x="2878" y="3959"/>
                <a:ext cx="187" cy="61"/>
                <a:chOff x="2878" y="3959"/>
                <a:chExt cx="187" cy="61"/>
              </a:xfrm>
            </p:grpSpPr>
            <p:sp>
              <p:nvSpPr>
                <p:cNvPr id="27701" name="Freeform 73"/>
                <p:cNvSpPr>
                  <a:spLocks/>
                </p:cNvSpPr>
                <p:nvPr/>
              </p:nvSpPr>
              <p:spPr bwMode="auto">
                <a:xfrm>
                  <a:off x="3008" y="3959"/>
                  <a:ext cx="57" cy="61"/>
                </a:xfrm>
                <a:custGeom>
                  <a:avLst/>
                  <a:gdLst>
                    <a:gd name="T0" fmla="*/ 56 w 57"/>
                    <a:gd name="T1" fmla="*/ 30 h 61"/>
                    <a:gd name="T2" fmla="*/ 0 w 57"/>
                    <a:gd name="T3" fmla="*/ 0 h 61"/>
                    <a:gd name="T4" fmla="*/ 0 w 57"/>
                    <a:gd name="T5" fmla="*/ 30 h 61"/>
                    <a:gd name="T6" fmla="*/ 0 w 57"/>
                    <a:gd name="T7" fmla="*/ 60 h 61"/>
                    <a:gd name="T8" fmla="*/ 56 w 57"/>
                    <a:gd name="T9" fmla="*/ 30 h 6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7"/>
                    <a:gd name="T16" fmla="*/ 0 h 61"/>
                    <a:gd name="T17" fmla="*/ 57 w 57"/>
                    <a:gd name="T18" fmla="*/ 61 h 6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7" h="61">
                      <a:moveTo>
                        <a:pt x="56" y="30"/>
                      </a:moveTo>
                      <a:lnTo>
                        <a:pt x="0" y="0"/>
                      </a:lnTo>
                      <a:lnTo>
                        <a:pt x="0" y="30"/>
                      </a:lnTo>
                      <a:lnTo>
                        <a:pt x="0" y="60"/>
                      </a:lnTo>
                      <a:lnTo>
                        <a:pt x="56" y="30"/>
                      </a:lnTo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02" name="Line 74"/>
                <p:cNvSpPr>
                  <a:spLocks noChangeShapeType="1"/>
                </p:cNvSpPr>
                <p:nvPr/>
              </p:nvSpPr>
              <p:spPr bwMode="auto">
                <a:xfrm>
                  <a:off x="2878" y="3994"/>
                  <a:ext cx="122" cy="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7685" name="Freeform 75"/>
          <p:cNvSpPr>
            <a:spLocks/>
          </p:cNvSpPr>
          <p:nvPr/>
        </p:nvSpPr>
        <p:spPr bwMode="auto">
          <a:xfrm>
            <a:off x="4279900" y="3390900"/>
            <a:ext cx="458788" cy="1144588"/>
          </a:xfrm>
          <a:custGeom>
            <a:avLst/>
            <a:gdLst>
              <a:gd name="T0" fmla="*/ 2147483646 w 333"/>
              <a:gd name="T1" fmla="*/ 2147483646 h 769"/>
              <a:gd name="T2" fmla="*/ 2147483646 w 333"/>
              <a:gd name="T3" fmla="*/ 2147483646 h 769"/>
              <a:gd name="T4" fmla="*/ 2147483646 w 333"/>
              <a:gd name="T5" fmla="*/ 2147483646 h 769"/>
              <a:gd name="T6" fmla="*/ 2147483646 w 333"/>
              <a:gd name="T7" fmla="*/ 2147483646 h 769"/>
              <a:gd name="T8" fmla="*/ 2147483646 w 333"/>
              <a:gd name="T9" fmla="*/ 0 h 769"/>
              <a:gd name="T10" fmla="*/ 0 w 333"/>
              <a:gd name="T11" fmla="*/ 2147483646 h 769"/>
              <a:gd name="T12" fmla="*/ 2147483646 w 333"/>
              <a:gd name="T13" fmla="*/ 2147483646 h 769"/>
              <a:gd name="T14" fmla="*/ 2147483646 w 333"/>
              <a:gd name="T15" fmla="*/ 2147483646 h 7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3"/>
              <a:gd name="T25" fmla="*/ 0 h 769"/>
              <a:gd name="T26" fmla="*/ 333 w 333"/>
              <a:gd name="T27" fmla="*/ 769 h 7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3" h="769">
                <a:moveTo>
                  <a:pt x="83" y="768"/>
                </a:moveTo>
                <a:lnTo>
                  <a:pt x="249" y="768"/>
                </a:lnTo>
                <a:lnTo>
                  <a:pt x="249" y="154"/>
                </a:lnTo>
                <a:lnTo>
                  <a:pt x="332" y="154"/>
                </a:lnTo>
                <a:lnTo>
                  <a:pt x="166" y="0"/>
                </a:lnTo>
                <a:lnTo>
                  <a:pt x="0" y="154"/>
                </a:lnTo>
                <a:lnTo>
                  <a:pt x="83" y="154"/>
                </a:lnTo>
                <a:lnTo>
                  <a:pt x="83" y="768"/>
                </a:lnTo>
              </a:path>
            </a:pathLst>
          </a:custGeom>
          <a:solidFill>
            <a:srgbClr val="000000"/>
          </a:soli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6" name="Freeform 76"/>
          <p:cNvSpPr>
            <a:spLocks/>
          </p:cNvSpPr>
          <p:nvPr/>
        </p:nvSpPr>
        <p:spPr bwMode="auto">
          <a:xfrm>
            <a:off x="4267200" y="3378200"/>
            <a:ext cx="458788" cy="1144588"/>
          </a:xfrm>
          <a:custGeom>
            <a:avLst/>
            <a:gdLst>
              <a:gd name="T0" fmla="*/ 2147483646 w 332"/>
              <a:gd name="T1" fmla="*/ 2147483646 h 769"/>
              <a:gd name="T2" fmla="*/ 2147483646 w 332"/>
              <a:gd name="T3" fmla="*/ 2147483646 h 769"/>
              <a:gd name="T4" fmla="*/ 2147483646 w 332"/>
              <a:gd name="T5" fmla="*/ 2147483646 h 769"/>
              <a:gd name="T6" fmla="*/ 2147483646 w 332"/>
              <a:gd name="T7" fmla="*/ 2147483646 h 769"/>
              <a:gd name="T8" fmla="*/ 2147483646 w 332"/>
              <a:gd name="T9" fmla="*/ 0 h 769"/>
              <a:gd name="T10" fmla="*/ 0 w 332"/>
              <a:gd name="T11" fmla="*/ 2147483646 h 769"/>
              <a:gd name="T12" fmla="*/ 2147483646 w 332"/>
              <a:gd name="T13" fmla="*/ 2147483646 h 769"/>
              <a:gd name="T14" fmla="*/ 2147483646 w 332"/>
              <a:gd name="T15" fmla="*/ 2147483646 h 76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2"/>
              <a:gd name="T25" fmla="*/ 0 h 769"/>
              <a:gd name="T26" fmla="*/ 332 w 332"/>
              <a:gd name="T27" fmla="*/ 769 h 76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2" h="769">
                <a:moveTo>
                  <a:pt x="83" y="768"/>
                </a:moveTo>
                <a:lnTo>
                  <a:pt x="248" y="768"/>
                </a:lnTo>
                <a:lnTo>
                  <a:pt x="248" y="154"/>
                </a:lnTo>
                <a:lnTo>
                  <a:pt x="331" y="154"/>
                </a:lnTo>
                <a:lnTo>
                  <a:pt x="166" y="0"/>
                </a:lnTo>
                <a:lnTo>
                  <a:pt x="0" y="154"/>
                </a:lnTo>
                <a:lnTo>
                  <a:pt x="83" y="154"/>
                </a:lnTo>
                <a:lnTo>
                  <a:pt x="83" y="76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Freeform 77"/>
          <p:cNvSpPr>
            <a:spLocks/>
          </p:cNvSpPr>
          <p:nvPr/>
        </p:nvSpPr>
        <p:spPr bwMode="auto">
          <a:xfrm>
            <a:off x="1689100" y="3098800"/>
            <a:ext cx="1462088" cy="1462088"/>
          </a:xfrm>
          <a:custGeom>
            <a:avLst/>
            <a:gdLst>
              <a:gd name="T0" fmla="*/ 0 w 1059"/>
              <a:gd name="T1" fmla="*/ 2147483646 h 982"/>
              <a:gd name="T2" fmla="*/ 2147483646 w 1059"/>
              <a:gd name="T3" fmla="*/ 2147483646 h 982"/>
              <a:gd name="T4" fmla="*/ 2147483646 w 1059"/>
              <a:gd name="T5" fmla="*/ 2147483646 h 982"/>
              <a:gd name="T6" fmla="*/ 2147483646 w 1059"/>
              <a:gd name="T7" fmla="*/ 2147483646 h 982"/>
              <a:gd name="T8" fmla="*/ 2147483646 w 1059"/>
              <a:gd name="T9" fmla="*/ 0 h 982"/>
              <a:gd name="T10" fmla="*/ 2147483646 w 1059"/>
              <a:gd name="T11" fmla="*/ 2147483646 h 982"/>
              <a:gd name="T12" fmla="*/ 2147483646 w 1059"/>
              <a:gd name="T13" fmla="*/ 2147483646 h 982"/>
              <a:gd name="T14" fmla="*/ 0 w 1059"/>
              <a:gd name="T15" fmla="*/ 2147483646 h 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9"/>
              <a:gd name="T25" fmla="*/ 0 h 982"/>
              <a:gd name="T26" fmla="*/ 1059 w 1059"/>
              <a:gd name="T27" fmla="*/ 982 h 9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9" h="982">
                <a:moveTo>
                  <a:pt x="0" y="887"/>
                </a:moveTo>
                <a:lnTo>
                  <a:pt x="101" y="981"/>
                </a:lnTo>
                <a:lnTo>
                  <a:pt x="911" y="230"/>
                </a:lnTo>
                <a:lnTo>
                  <a:pt x="957" y="282"/>
                </a:lnTo>
                <a:lnTo>
                  <a:pt x="1058" y="0"/>
                </a:lnTo>
                <a:lnTo>
                  <a:pt x="754" y="94"/>
                </a:lnTo>
                <a:lnTo>
                  <a:pt x="800" y="136"/>
                </a:lnTo>
                <a:lnTo>
                  <a:pt x="0" y="887"/>
                </a:lnTo>
              </a:path>
            </a:pathLst>
          </a:custGeom>
          <a:solidFill>
            <a:srgbClr val="000000"/>
          </a:soli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88" name="Freeform 78"/>
          <p:cNvSpPr>
            <a:spLocks/>
          </p:cNvSpPr>
          <p:nvPr/>
        </p:nvSpPr>
        <p:spPr bwMode="auto">
          <a:xfrm>
            <a:off x="1676400" y="3086100"/>
            <a:ext cx="1462088" cy="1462088"/>
          </a:xfrm>
          <a:custGeom>
            <a:avLst/>
            <a:gdLst>
              <a:gd name="T0" fmla="*/ 0 w 1059"/>
              <a:gd name="T1" fmla="*/ 2147483646 h 982"/>
              <a:gd name="T2" fmla="*/ 2147483646 w 1059"/>
              <a:gd name="T3" fmla="*/ 2147483646 h 982"/>
              <a:gd name="T4" fmla="*/ 2147483646 w 1059"/>
              <a:gd name="T5" fmla="*/ 2147483646 h 982"/>
              <a:gd name="T6" fmla="*/ 2147483646 w 1059"/>
              <a:gd name="T7" fmla="*/ 2147483646 h 982"/>
              <a:gd name="T8" fmla="*/ 2147483646 w 1059"/>
              <a:gd name="T9" fmla="*/ 0 h 982"/>
              <a:gd name="T10" fmla="*/ 2147483646 w 1059"/>
              <a:gd name="T11" fmla="*/ 2147483646 h 982"/>
              <a:gd name="T12" fmla="*/ 2147483646 w 1059"/>
              <a:gd name="T13" fmla="*/ 2147483646 h 982"/>
              <a:gd name="T14" fmla="*/ 0 w 1059"/>
              <a:gd name="T15" fmla="*/ 2147483646 h 9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9"/>
              <a:gd name="T25" fmla="*/ 0 h 982"/>
              <a:gd name="T26" fmla="*/ 1059 w 1059"/>
              <a:gd name="T27" fmla="*/ 982 h 9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9" h="982">
                <a:moveTo>
                  <a:pt x="0" y="887"/>
                </a:moveTo>
                <a:lnTo>
                  <a:pt x="101" y="981"/>
                </a:lnTo>
                <a:lnTo>
                  <a:pt x="911" y="230"/>
                </a:lnTo>
                <a:lnTo>
                  <a:pt x="957" y="282"/>
                </a:lnTo>
                <a:lnTo>
                  <a:pt x="1058" y="0"/>
                </a:lnTo>
                <a:lnTo>
                  <a:pt x="754" y="94"/>
                </a:lnTo>
                <a:lnTo>
                  <a:pt x="800" y="136"/>
                </a:lnTo>
                <a:lnTo>
                  <a:pt x="0" y="887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9" name="Freeform 79"/>
          <p:cNvSpPr>
            <a:spLocks/>
          </p:cNvSpPr>
          <p:nvPr/>
        </p:nvSpPr>
        <p:spPr bwMode="auto">
          <a:xfrm>
            <a:off x="5867400" y="3124200"/>
            <a:ext cx="1462088" cy="1474788"/>
          </a:xfrm>
          <a:custGeom>
            <a:avLst/>
            <a:gdLst>
              <a:gd name="T0" fmla="*/ 2147483646 w 1059"/>
              <a:gd name="T1" fmla="*/ 2147483646 h 991"/>
              <a:gd name="T2" fmla="*/ 2147483646 w 1059"/>
              <a:gd name="T3" fmla="*/ 2147483646 h 991"/>
              <a:gd name="T4" fmla="*/ 2147483646 w 1059"/>
              <a:gd name="T5" fmla="*/ 2147483646 h 991"/>
              <a:gd name="T6" fmla="*/ 2147483646 w 1059"/>
              <a:gd name="T7" fmla="*/ 2147483646 h 991"/>
              <a:gd name="T8" fmla="*/ 0 w 1059"/>
              <a:gd name="T9" fmla="*/ 0 h 991"/>
              <a:gd name="T10" fmla="*/ 2147483646 w 1059"/>
              <a:gd name="T11" fmla="*/ 2147483646 h 991"/>
              <a:gd name="T12" fmla="*/ 2147483646 w 1059"/>
              <a:gd name="T13" fmla="*/ 2147483646 h 991"/>
              <a:gd name="T14" fmla="*/ 2147483646 w 1059"/>
              <a:gd name="T15" fmla="*/ 2147483646 h 9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9"/>
              <a:gd name="T25" fmla="*/ 0 h 991"/>
              <a:gd name="T26" fmla="*/ 1059 w 1059"/>
              <a:gd name="T27" fmla="*/ 991 h 9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9" h="991">
                <a:moveTo>
                  <a:pt x="1058" y="888"/>
                </a:moveTo>
                <a:lnTo>
                  <a:pt x="957" y="990"/>
                </a:lnTo>
                <a:lnTo>
                  <a:pt x="147" y="239"/>
                </a:lnTo>
                <a:lnTo>
                  <a:pt x="101" y="290"/>
                </a:lnTo>
                <a:lnTo>
                  <a:pt x="0" y="0"/>
                </a:lnTo>
                <a:lnTo>
                  <a:pt x="304" y="94"/>
                </a:lnTo>
                <a:lnTo>
                  <a:pt x="258" y="145"/>
                </a:lnTo>
                <a:lnTo>
                  <a:pt x="1058" y="888"/>
                </a:lnTo>
              </a:path>
            </a:pathLst>
          </a:custGeom>
          <a:solidFill>
            <a:srgbClr val="000000"/>
          </a:solidFill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90" name="Freeform 80"/>
          <p:cNvSpPr>
            <a:spLocks/>
          </p:cNvSpPr>
          <p:nvPr/>
        </p:nvSpPr>
        <p:spPr bwMode="auto">
          <a:xfrm>
            <a:off x="5854700" y="3111500"/>
            <a:ext cx="1462088" cy="1474788"/>
          </a:xfrm>
          <a:custGeom>
            <a:avLst/>
            <a:gdLst>
              <a:gd name="T0" fmla="*/ 2147483646 w 1059"/>
              <a:gd name="T1" fmla="*/ 2147483646 h 991"/>
              <a:gd name="T2" fmla="*/ 2147483646 w 1059"/>
              <a:gd name="T3" fmla="*/ 2147483646 h 991"/>
              <a:gd name="T4" fmla="*/ 2147483646 w 1059"/>
              <a:gd name="T5" fmla="*/ 2147483646 h 991"/>
              <a:gd name="T6" fmla="*/ 2147483646 w 1059"/>
              <a:gd name="T7" fmla="*/ 2147483646 h 991"/>
              <a:gd name="T8" fmla="*/ 0 w 1059"/>
              <a:gd name="T9" fmla="*/ 0 h 991"/>
              <a:gd name="T10" fmla="*/ 2147483646 w 1059"/>
              <a:gd name="T11" fmla="*/ 2147483646 h 991"/>
              <a:gd name="T12" fmla="*/ 2147483646 w 1059"/>
              <a:gd name="T13" fmla="*/ 2147483646 h 991"/>
              <a:gd name="T14" fmla="*/ 2147483646 w 1059"/>
              <a:gd name="T15" fmla="*/ 2147483646 h 99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59"/>
              <a:gd name="T25" fmla="*/ 0 h 991"/>
              <a:gd name="T26" fmla="*/ 1059 w 1059"/>
              <a:gd name="T27" fmla="*/ 991 h 991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59" h="991">
                <a:moveTo>
                  <a:pt x="1058" y="888"/>
                </a:moveTo>
                <a:lnTo>
                  <a:pt x="957" y="990"/>
                </a:lnTo>
                <a:lnTo>
                  <a:pt x="147" y="239"/>
                </a:lnTo>
                <a:lnTo>
                  <a:pt x="101" y="290"/>
                </a:lnTo>
                <a:lnTo>
                  <a:pt x="0" y="0"/>
                </a:lnTo>
                <a:lnTo>
                  <a:pt x="304" y="94"/>
                </a:lnTo>
                <a:lnTo>
                  <a:pt x="258" y="145"/>
                </a:lnTo>
                <a:lnTo>
                  <a:pt x="1058" y="888"/>
                </a:lnTo>
              </a:path>
            </a:pathLst>
          </a:custGeom>
          <a:noFill/>
          <a:ln w="254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1" name="Rectangle 81"/>
          <p:cNvSpPr>
            <a:spLocks noChangeArrowheads="1"/>
          </p:cNvSpPr>
          <p:nvPr/>
        </p:nvSpPr>
        <p:spPr bwMode="auto">
          <a:xfrm>
            <a:off x="1549400" y="3721100"/>
            <a:ext cx="5840413" cy="4048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327" tIns="44163" rIns="88327" bIns="44163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92" name="Rectangle 82"/>
          <p:cNvSpPr>
            <a:spLocks noChangeArrowheads="1"/>
          </p:cNvSpPr>
          <p:nvPr/>
        </p:nvSpPr>
        <p:spPr bwMode="auto">
          <a:xfrm>
            <a:off x="1547813" y="3721100"/>
            <a:ext cx="5845175" cy="406400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lIns="88327" tIns="44163" rIns="88327" bIns="44163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>
              <a:latin typeface="Arial" panose="020B0604020202020204" pitchFamily="34" charset="0"/>
            </a:endParaRPr>
          </a:p>
        </p:txBody>
      </p:sp>
      <p:sp>
        <p:nvSpPr>
          <p:cNvPr id="27693" name="Rectangle 83"/>
          <p:cNvSpPr>
            <a:spLocks noChangeArrowheads="1"/>
          </p:cNvSpPr>
          <p:nvPr/>
        </p:nvSpPr>
        <p:spPr bwMode="auto">
          <a:xfrm>
            <a:off x="2590800" y="3733800"/>
            <a:ext cx="3935413" cy="3937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327" tIns="44163" rIns="88327" bIns="44163">
            <a:spAutoFit/>
          </a:bodyPr>
          <a:lstStyle>
            <a:lvl1pPr defTabSz="877888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877888">
              <a:spcBef>
                <a:spcPct val="20000"/>
              </a:spcBef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8778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EFFECTIVE IMPLEMENTATION</a:t>
            </a:r>
            <a:endParaRPr lang="en-US" altLang="en-US" sz="17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ibm_managing_change">
  <a:themeElements>
    <a:clrScheme name="">
      <a:dk1>
        <a:srgbClr val="000000"/>
      </a:dk1>
      <a:lt1>
        <a:srgbClr val="3366FF"/>
      </a:lt1>
      <a:dk2>
        <a:srgbClr val="FFFFFF"/>
      </a:dk2>
      <a:lt2>
        <a:srgbClr val="006666"/>
      </a:lt2>
      <a:accent1>
        <a:srgbClr val="FFFF99"/>
      </a:accent1>
      <a:accent2>
        <a:srgbClr val="66FFCC"/>
      </a:accent2>
      <a:accent3>
        <a:srgbClr val="ADB8FF"/>
      </a:accent3>
      <a:accent4>
        <a:srgbClr val="000000"/>
      </a:accent4>
      <a:accent5>
        <a:srgbClr val="FFFFCA"/>
      </a:accent5>
      <a:accent6>
        <a:srgbClr val="5CE7B9"/>
      </a:accent6>
      <a:hlink>
        <a:srgbClr val="336699"/>
      </a:hlink>
      <a:folHlink>
        <a:srgbClr val="009999"/>
      </a:folHlink>
    </a:clrScheme>
    <a:fontScheme name="ibm_managing_chan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bm_managing_change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m_managing_change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m_managing_change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ividlnb">
  <a:themeElements>
    <a:clrScheme name="Vividlnb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Vividlnb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ividln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ividln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ividln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6600"/>
      </a:lt1>
      <a:dk2>
        <a:srgbClr val="000000"/>
      </a:dk2>
      <a:lt2>
        <a:srgbClr val="0A0A00"/>
      </a:lt2>
      <a:accent1>
        <a:srgbClr val="FFFFFF"/>
      </a:accent1>
      <a:accent2>
        <a:srgbClr val="800000"/>
      </a:accent2>
      <a:accent3>
        <a:srgbClr val="FFB8AA"/>
      </a:accent3>
      <a:accent4>
        <a:srgbClr val="000000"/>
      </a:accent4>
      <a:accent5>
        <a:srgbClr val="FFFFFF"/>
      </a:accent5>
      <a:accent6>
        <a:srgbClr val="730000"/>
      </a:accent6>
      <a:hlink>
        <a:srgbClr val="0033CC"/>
      </a:hlink>
      <a:folHlink>
        <a:srgbClr val="FFCC66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9E1D1"/>
      </a:lt1>
      <a:dk2>
        <a:srgbClr val="000000"/>
      </a:dk2>
      <a:lt2>
        <a:srgbClr val="808080"/>
      </a:lt2>
      <a:accent1>
        <a:srgbClr val="FFFFFF"/>
      </a:accent1>
      <a:accent2>
        <a:srgbClr val="3333CC"/>
      </a:accent2>
      <a:accent3>
        <a:srgbClr val="FBEEE5"/>
      </a:accent3>
      <a:accent4>
        <a:srgbClr val="000000"/>
      </a:accent4>
      <a:accent5>
        <a:srgbClr val="FFFFFF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Vividlnb">
  <a:themeElements>
    <a:clrScheme name="1_Vividlnb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Vividlnb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ividln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ividln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ividln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ividln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ividln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ividln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ividln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½ Floppy (A:)">
  <a:themeElements>
    <a:clrScheme name="">
      <a:dk1>
        <a:srgbClr val="000000"/>
      </a:dk1>
      <a:lt1>
        <a:srgbClr val="F57B49"/>
      </a:lt1>
      <a:dk2>
        <a:srgbClr val="000000"/>
      </a:dk2>
      <a:lt2>
        <a:srgbClr val="919191"/>
      </a:lt2>
      <a:accent1>
        <a:srgbClr val="FFFFFF"/>
      </a:accent1>
      <a:accent2>
        <a:srgbClr val="00AE00"/>
      </a:accent2>
      <a:accent3>
        <a:srgbClr val="F9BFB1"/>
      </a:accent3>
      <a:accent4>
        <a:srgbClr val="000000"/>
      </a:accent4>
      <a:accent5>
        <a:srgbClr val="FFFFFF"/>
      </a:accent5>
      <a:accent6>
        <a:srgbClr val="009D00"/>
      </a:accent6>
      <a:hlink>
        <a:srgbClr val="FC0128"/>
      </a:hlink>
      <a:folHlink>
        <a:srgbClr val="CECECE"/>
      </a:folHlink>
    </a:clrScheme>
    <a:fontScheme name="3½ Floppy (A: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3½ Floppy (A:)">
  <a:themeElements>
    <a:clrScheme name="">
      <a:dk1>
        <a:srgbClr val="000000"/>
      </a:dk1>
      <a:lt1>
        <a:srgbClr val="F57B49"/>
      </a:lt1>
      <a:dk2>
        <a:srgbClr val="000000"/>
      </a:dk2>
      <a:lt2>
        <a:srgbClr val="919191"/>
      </a:lt2>
      <a:accent1>
        <a:srgbClr val="FFFFFF"/>
      </a:accent1>
      <a:accent2>
        <a:srgbClr val="00AE00"/>
      </a:accent2>
      <a:accent3>
        <a:srgbClr val="F9BFB1"/>
      </a:accent3>
      <a:accent4>
        <a:srgbClr val="000000"/>
      </a:accent4>
      <a:accent5>
        <a:srgbClr val="FFFFFF"/>
      </a:accent5>
      <a:accent6>
        <a:srgbClr val="009D00"/>
      </a:accent6>
      <a:hlink>
        <a:srgbClr val="FC0128"/>
      </a:hlink>
      <a:folHlink>
        <a:srgbClr val="CECECE"/>
      </a:folHlink>
    </a:clrScheme>
    <a:fontScheme name="3½ Floppy (A: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3_3½ Floppy (A:)">
  <a:themeElements>
    <a:clrScheme name="3½ Floppy (A:)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3½ Floppy (A: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4_3½ Floppy (A:)">
  <a:themeElements>
    <a:clrScheme name="3½ Floppy (A:)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3½ Floppy (A: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3½ Floppy (A: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½ Floppy (A: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½ Floppy (A: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CECECE"/>
    </a:lt2>
    <a:accent1>
      <a:srgbClr val="474747"/>
    </a:accent1>
    <a:accent2>
      <a:srgbClr val="DADADA"/>
    </a:accent2>
    <a:accent3>
      <a:srgbClr val="FFFFFF"/>
    </a:accent3>
    <a:accent4>
      <a:srgbClr val="000000"/>
    </a:accent4>
    <a:accent5>
      <a:srgbClr val="B1B1B1"/>
    </a:accent5>
    <a:accent6>
      <a:srgbClr val="C5C5C5"/>
    </a:accent6>
    <a:hlink>
      <a:srgbClr val="000000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CECECE"/>
    </a:lt2>
    <a:accent1>
      <a:srgbClr val="474747"/>
    </a:accent1>
    <a:accent2>
      <a:srgbClr val="DADADA"/>
    </a:accent2>
    <a:accent3>
      <a:srgbClr val="FFFFFF"/>
    </a:accent3>
    <a:accent4>
      <a:srgbClr val="000000"/>
    </a:accent4>
    <a:accent5>
      <a:srgbClr val="B1B1B1"/>
    </a:accent5>
    <a:accent6>
      <a:srgbClr val="C5C5C5"/>
    </a:accent6>
    <a:hlink>
      <a:srgbClr val="000000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3298</TotalTime>
  <Pages>28</Pages>
  <Words>3352</Words>
  <Application>Microsoft Office PowerPoint</Application>
  <PresentationFormat>On-screen Show (4:3)</PresentationFormat>
  <Paragraphs>678</Paragraphs>
  <Slides>51</Slides>
  <Notes>38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68" baseType="lpstr">
      <vt:lpstr>Arial</vt:lpstr>
      <vt:lpstr>Monotype Sorts</vt:lpstr>
      <vt:lpstr>Symbol</vt:lpstr>
      <vt:lpstr>Tahoma</vt:lpstr>
      <vt:lpstr>Times New Roman</vt:lpstr>
      <vt:lpstr>Univers</vt:lpstr>
      <vt:lpstr>Wingdings</vt:lpstr>
      <vt:lpstr>ibm_managing_change</vt:lpstr>
      <vt:lpstr>Vividlnb</vt:lpstr>
      <vt:lpstr>Blank Presentation</vt:lpstr>
      <vt:lpstr>Default Design</vt:lpstr>
      <vt:lpstr>1_Vividlnb</vt:lpstr>
      <vt:lpstr>3½ Floppy (A:)</vt:lpstr>
      <vt:lpstr>2_3½ Floppy (A:)</vt:lpstr>
      <vt:lpstr>3_3½ Floppy (A:)</vt:lpstr>
      <vt:lpstr>4_3½ Floppy (A:)</vt:lpstr>
      <vt:lpstr>Clip</vt:lpstr>
      <vt:lpstr>STRATEGIC MANAGEMENT FOR VALUE CREATION </vt:lpstr>
      <vt:lpstr>    THE CONCEPT OF STRATEGY      </vt:lpstr>
      <vt:lpstr>Domain of Strategy</vt:lpstr>
      <vt:lpstr>Definition</vt:lpstr>
      <vt:lpstr>PowerPoint Presentation</vt:lpstr>
      <vt:lpstr>STRATEGIC MANAGEMENT</vt:lpstr>
      <vt:lpstr>PowerPoint Presentation</vt:lpstr>
      <vt:lpstr>Levels of Strategy</vt:lpstr>
      <vt:lpstr>Common Elements in Successful Strategy</vt:lpstr>
      <vt:lpstr>Process of Strategic Planning or Formulation</vt:lpstr>
      <vt:lpstr>Structure for ‘Formulation of Strategic Plan’ for an Organization</vt:lpstr>
      <vt:lpstr>The Organization-Stakeholder Relationship</vt:lpstr>
      <vt:lpstr>Strategy as a Quest for Profit</vt:lpstr>
      <vt:lpstr>From Profit Maximization to Value Maximization</vt:lpstr>
      <vt:lpstr>Shareholder Value Maximization and Strategy Choice</vt:lpstr>
      <vt:lpstr>PowerPoint Presentation</vt:lpstr>
      <vt:lpstr>PowerPoint Presentation</vt:lpstr>
      <vt:lpstr>Framework for ‘Development of Strategic Advantage’ for an Organization </vt:lpstr>
      <vt:lpstr>Sources of Competitive Advantage</vt:lpstr>
      <vt:lpstr>Drivers of Cost Advantage</vt:lpstr>
      <vt:lpstr>The Nature of Differentiation</vt:lpstr>
      <vt:lpstr>Identifying Differentiation Potential:  The Demand Side</vt:lpstr>
      <vt:lpstr>Using the Value Chain to Identify Differentiation Potential on the Supply Side</vt:lpstr>
      <vt:lpstr>    INDUSTRY ANALYSIS AND POSITIONING      </vt:lpstr>
      <vt:lpstr>From Environmental Analysis  to Industry Analysis</vt:lpstr>
      <vt:lpstr>Porter’s Five Forces of Competition Framework</vt:lpstr>
      <vt:lpstr>Value Chain Analysis – Porter’s Generic Value Chain </vt:lpstr>
      <vt:lpstr>PowerPoint Presentation</vt:lpstr>
      <vt:lpstr>Applying Five-Forces Analysis</vt:lpstr>
      <vt:lpstr>Neutralizing The Five  Competitive Forces</vt:lpstr>
      <vt:lpstr>The Driving Forces of Industry Evolution</vt:lpstr>
      <vt:lpstr>Preparing for the Future : The Role of Scenario Analysis in Adapting to Industry Change</vt:lpstr>
      <vt:lpstr>    RESOURCES, CAPABILITIES, AND CORE COMPETENCES </vt:lpstr>
      <vt:lpstr>PowerPoint Presentation</vt:lpstr>
      <vt:lpstr>Rationale for the Resource-based Approach to Strategy</vt:lpstr>
      <vt:lpstr>PowerPoint Presentation</vt:lpstr>
      <vt:lpstr>PowerPoint Presentation</vt:lpstr>
      <vt:lpstr>Identifying Organizational Capabilities: A Functional Classification</vt:lpstr>
      <vt:lpstr> The Porter Value Chain</vt:lpstr>
      <vt:lpstr> The Rent-Earning Potential  of Resources and Capabilities</vt:lpstr>
      <vt:lpstr>PowerPoint Presentation</vt:lpstr>
      <vt:lpstr>COMPETITIVE ADVANTAGE AND THE SCOPE OF THE FIRM </vt:lpstr>
      <vt:lpstr>From Business Strategy to Corporate Strategy: The Scope of the Firm</vt:lpstr>
      <vt:lpstr>PowerPoint Presentation</vt:lpstr>
      <vt:lpstr>Motives for Diversification</vt:lpstr>
      <vt:lpstr>Diversification and Shareholder Value: Porter’s Three Essential Tests</vt:lpstr>
      <vt:lpstr>Competitive Advantage from Diversification</vt:lpstr>
      <vt:lpstr>Relatedness in Diversification</vt:lpstr>
      <vt:lpstr>Transactions Costs and The Existence of the Firm</vt:lpstr>
      <vt:lpstr>Gary Hamel: Shaking the Foundations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Analysis</dc:title>
  <dc:subject/>
  <dc:creator>Han</dc:creator>
  <cp:keywords/>
  <dc:description/>
  <cp:lastModifiedBy>hp</cp:lastModifiedBy>
  <cp:revision>13014806</cp:revision>
  <cp:lastPrinted>2001-03-07T16:04:16Z</cp:lastPrinted>
  <dcterms:created xsi:type="dcterms:W3CDTF">1998-04-26T15:56:04Z</dcterms:created>
  <dcterms:modified xsi:type="dcterms:W3CDTF">2024-05-20T10:12:19Z</dcterms:modified>
</cp:coreProperties>
</file>